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1"/>
  </p:sldMasterIdLst>
  <p:notesMasterIdLst>
    <p:notesMasterId r:id="rId45"/>
  </p:notesMasterIdLst>
  <p:sldIdLst>
    <p:sldId id="291" r:id="rId2"/>
    <p:sldId id="305" r:id="rId3"/>
    <p:sldId id="259" r:id="rId4"/>
    <p:sldId id="307" r:id="rId5"/>
    <p:sldId id="308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341" r:id="rId14"/>
    <p:sldId id="317" r:id="rId15"/>
    <p:sldId id="318" r:id="rId16"/>
    <p:sldId id="316" r:id="rId17"/>
    <p:sldId id="319" r:id="rId18"/>
    <p:sldId id="320" r:id="rId19"/>
    <p:sldId id="321" r:id="rId20"/>
    <p:sldId id="322" r:id="rId21"/>
    <p:sldId id="342" r:id="rId22"/>
    <p:sldId id="343" r:id="rId23"/>
    <p:sldId id="344" r:id="rId24"/>
    <p:sldId id="323" r:id="rId25"/>
    <p:sldId id="324" r:id="rId26"/>
    <p:sldId id="345" r:id="rId27"/>
    <p:sldId id="325" r:id="rId28"/>
    <p:sldId id="326" r:id="rId29"/>
    <p:sldId id="328" r:id="rId30"/>
    <p:sldId id="329" r:id="rId31"/>
    <p:sldId id="330" r:id="rId32"/>
    <p:sldId id="331" r:id="rId33"/>
    <p:sldId id="332" r:id="rId34"/>
    <p:sldId id="333" r:id="rId35"/>
    <p:sldId id="334" r:id="rId36"/>
    <p:sldId id="335" r:id="rId37"/>
    <p:sldId id="336" r:id="rId38"/>
    <p:sldId id="297" r:id="rId39"/>
    <p:sldId id="306" r:id="rId40"/>
    <p:sldId id="337" r:id="rId41"/>
    <p:sldId id="338" r:id="rId42"/>
    <p:sldId id="339" r:id="rId43"/>
    <p:sldId id="340" r:id="rId44"/>
  </p:sldIdLst>
  <p:sldSz cx="12244388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54">
          <p15:clr>
            <a:srgbClr val="A4A3A4"/>
          </p15:clr>
        </p15:guide>
        <p15:guide id="2" orient="horz" pos="569">
          <p15:clr>
            <a:srgbClr val="A4A3A4"/>
          </p15:clr>
        </p15:guide>
        <p15:guide id="3" orient="horz" pos="683">
          <p15:clr>
            <a:srgbClr val="A4A3A4"/>
          </p15:clr>
        </p15:guide>
        <p15:guide id="4" orient="horz" pos="4088">
          <p15:clr>
            <a:srgbClr val="A4A3A4"/>
          </p15:clr>
        </p15:guide>
        <p15:guide id="5" orient="horz" pos="110">
          <p15:clr>
            <a:srgbClr val="A4A3A4"/>
          </p15:clr>
        </p15:guide>
        <p15:guide id="6" pos="7410">
          <p15:clr>
            <a:srgbClr val="A4A3A4"/>
          </p15:clr>
        </p15:guide>
        <p15:guide id="7" pos="296">
          <p15:clr>
            <a:srgbClr val="A4A3A4"/>
          </p15:clr>
        </p15:guide>
        <p15:guide id="8" pos="3766" userDrawn="1">
          <p15:clr>
            <a:srgbClr val="A4A3A4"/>
          </p15:clr>
        </p15:guide>
        <p15:guide id="9" pos="3925" userDrawn="1">
          <p15:clr>
            <a:srgbClr val="A4A3A4"/>
          </p15:clr>
        </p15:guide>
        <p15:guide id="10" orient="horz" pos="37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A6469"/>
    <a:srgbClr val="CDD7DC"/>
    <a:srgbClr val="CDC3B9"/>
    <a:srgbClr val="5F5550"/>
    <a:srgbClr val="C83296"/>
    <a:srgbClr val="FF5F05"/>
    <a:srgbClr val="002395"/>
    <a:srgbClr val="0A2D50"/>
    <a:srgbClr val="FC5E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34"/>
    <p:restoredTop sz="89947"/>
  </p:normalViewPr>
  <p:slideViewPr>
    <p:cSldViewPr snapToGrid="0" snapToObjects="1">
      <p:cViewPr varScale="1">
        <p:scale>
          <a:sx n="146" d="100"/>
          <a:sy n="146" d="100"/>
        </p:scale>
        <p:origin x="138" y="234"/>
      </p:cViewPr>
      <p:guideLst>
        <p:guide orient="horz" pos="3154"/>
        <p:guide orient="horz" pos="569"/>
        <p:guide orient="horz" pos="683"/>
        <p:guide orient="horz" pos="4088"/>
        <p:guide orient="horz" pos="110"/>
        <p:guide pos="7410"/>
        <p:guide pos="296"/>
        <p:guide pos="3766"/>
        <p:guide pos="3925"/>
        <p:guide orient="horz" pos="374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9E8380-8495-497D-B6EF-3FF2DD78596E}" type="datetimeFigureOut">
              <a:rPr lang="en-GB" smtClean="0"/>
              <a:t>01/11/2021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1F7DE7-2C37-4912-A6C1-DE320183B3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865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*Software has to make assumptions regarding the format and data types in plaintext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F7DE7-2C37-4912-A6C1-DE320183B30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20417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 such file or directory. Check that we typed the filename correctly and that R knows where to look for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F7DE7-2C37-4912-A6C1-DE320183B30B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9500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Some items in the list can’t be converted to integer</a:t>
            </a:r>
          </a:p>
          <a:p>
            <a:r>
              <a:rPr lang="en-GB" dirty="0"/>
              <a:t>We probably can’t ignore this warning because we have lost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F7DE7-2C37-4912-A6C1-DE320183B30B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5404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 is giving information about the package and other packages that are being loaded by it</a:t>
            </a:r>
          </a:p>
          <a:p>
            <a:r>
              <a:rPr lang="en-GB" dirty="0"/>
              <a:t>We are safe to ignore this warning. But always make sure that the output is sensible when using the package functions</a:t>
            </a:r>
          </a:p>
          <a:p>
            <a:r>
              <a:rPr lang="en-GB" dirty="0"/>
              <a:t>Code can still run with a warning. We saw an output. With an error, execution stops and there is no output.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F7DE7-2C37-4912-A6C1-DE320183B30B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92935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Rstudio</a:t>
            </a:r>
            <a:r>
              <a:rPr lang="en-GB" dirty="0"/>
              <a:t> Community</a:t>
            </a:r>
          </a:p>
          <a:p>
            <a:r>
              <a:rPr lang="en-GB" dirty="0" err="1"/>
              <a:t>Biostars</a:t>
            </a:r>
            <a:endParaRPr lang="en-GB" dirty="0"/>
          </a:p>
          <a:p>
            <a:r>
              <a:rPr lang="en-GB" dirty="0" err="1"/>
              <a:t>StackOverflow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F7DE7-2C37-4912-A6C1-DE320183B30B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23095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Log of a negative number is undefined, so R will warn you and return </a:t>
            </a:r>
            <a:r>
              <a:rPr lang="en-GB" dirty="0" err="1"/>
              <a:t>NaN</a:t>
            </a:r>
            <a:endParaRPr lang="en-GB" dirty="0"/>
          </a:p>
          <a:p>
            <a:r>
              <a:rPr lang="en-GB" dirty="0"/>
              <a:t>ggplot2 is misspelled</a:t>
            </a:r>
          </a:p>
          <a:p>
            <a:r>
              <a:rPr lang="en-GB" dirty="0" err="1"/>
              <a:t>dplyr</a:t>
            </a:r>
            <a:r>
              <a:rPr lang="en-GB" dirty="0"/>
              <a:t> filter verb received a logical array of the wrong length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F7DE7-2C37-4912-A6C1-DE320183B30B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4616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F7DE7-2C37-4912-A6C1-DE320183B30B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3853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the t-test, x and y are </a:t>
            </a:r>
            <a:r>
              <a:rPr lang="en-GB" dirty="0" err="1"/>
              <a:t>subsetted</a:t>
            </a:r>
            <a:r>
              <a:rPr lang="en-GB" dirty="0"/>
              <a:t> and specified in the function call</a:t>
            </a:r>
          </a:p>
          <a:p>
            <a:r>
              <a:rPr lang="en-GB" dirty="0"/>
              <a:t>For the ANOVA, no </a:t>
            </a:r>
            <a:r>
              <a:rPr lang="en-GB" dirty="0" err="1"/>
              <a:t>subsetting</a:t>
            </a:r>
            <a:r>
              <a:rPr lang="en-GB" dirty="0"/>
              <a:t> is required. Instead, you use a formula argument. This reads as “odds ratio varies according to gene set”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F7DE7-2C37-4912-A6C1-DE320183B30B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5028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the Wilcoxon test, x and y are </a:t>
            </a:r>
            <a:r>
              <a:rPr lang="en-GB" dirty="0" err="1"/>
              <a:t>subsetted</a:t>
            </a:r>
            <a:r>
              <a:rPr lang="en-GB" dirty="0"/>
              <a:t> and specified in the function call</a:t>
            </a:r>
          </a:p>
          <a:p>
            <a:r>
              <a:rPr lang="en-GB" dirty="0"/>
              <a:t>For the Kruskal test, no </a:t>
            </a:r>
            <a:r>
              <a:rPr lang="en-GB" dirty="0" err="1"/>
              <a:t>subsetting</a:t>
            </a:r>
            <a:r>
              <a:rPr lang="en-GB" dirty="0"/>
              <a:t> is required. Instead, you use a formula argument. This reads as “odds ratio varies according to gene set”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F7DE7-2C37-4912-A6C1-DE320183B30B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935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F7DE7-2C37-4912-A6C1-DE320183B30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80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F7DE7-2C37-4912-A6C1-DE320183B30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6933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e.g. Maths operators only work on numeric classes</a:t>
            </a:r>
          </a:p>
          <a:p>
            <a:r>
              <a:rPr lang="en-GB" dirty="0"/>
              <a:t>Plotting functions won’t work because R doesn’t know to treat the data as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F7DE7-2C37-4912-A6C1-DE320183B30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1715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can only convert characters to </a:t>
            </a:r>
            <a:r>
              <a:rPr lang="en-GB" dirty="0" err="1"/>
              <a:t>numerics</a:t>
            </a:r>
            <a:r>
              <a:rPr lang="en-GB" dirty="0"/>
              <a:t> if it’s obvious to R that it should be a number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F7DE7-2C37-4912-A6C1-DE320183B30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0675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Combines the function of $ and [</a:t>
            </a:r>
            <a:r>
              <a:rPr lang="en-GB" dirty="0" err="1"/>
              <a:t>i</a:t>
            </a:r>
            <a:r>
              <a:rPr lang="en-GB" dirty="0"/>
              <a:t>, 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F7DE7-2C37-4912-A6C1-DE320183B30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687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Supports any kind of </a:t>
            </a:r>
            <a:r>
              <a:rPr lang="en-GB" dirty="0" err="1"/>
              <a:t>subsetting</a:t>
            </a:r>
            <a:r>
              <a:rPr lang="en-GB" dirty="0"/>
              <a:t> using a logical vector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F7DE7-2C37-4912-A6C1-DE320183B30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427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X %in% Y - which elements of X are in Y? Returns a logical vector of length X</a:t>
            </a:r>
          </a:p>
          <a:p>
            <a:r>
              <a:rPr lang="en-GB" dirty="0"/>
              <a:t>X == Y – is X the same as Y? Returns a logical of length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F7DE7-2C37-4912-A6C1-DE320183B30B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0749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my_term</a:t>
            </a:r>
            <a:r>
              <a:rPr lang="en-US" dirty="0"/>
              <a:t> &lt;- ""</a:t>
            </a:r>
          </a:p>
          <a:p>
            <a:r>
              <a:rPr lang="en-US" dirty="0" err="1"/>
              <a:t>i</a:t>
            </a:r>
            <a:r>
              <a:rPr lang="en-US" dirty="0"/>
              <a:t> &lt;- 1</a:t>
            </a:r>
          </a:p>
          <a:p>
            <a:r>
              <a:rPr lang="en-US" dirty="0"/>
              <a:t>while(!</a:t>
            </a:r>
            <a:r>
              <a:rPr lang="en-US" dirty="0" err="1"/>
              <a:t>grepl</a:t>
            </a:r>
            <a:r>
              <a:rPr lang="en-US" dirty="0"/>
              <a:t>("retinoic", </a:t>
            </a:r>
            <a:r>
              <a:rPr lang="en-US" dirty="0" err="1"/>
              <a:t>my_term</a:t>
            </a:r>
            <a:r>
              <a:rPr lang="en-US" dirty="0"/>
              <a:t>)) {</a:t>
            </a:r>
          </a:p>
          <a:p>
            <a:r>
              <a:rPr lang="en-US" dirty="0"/>
              <a:t>  </a:t>
            </a:r>
            <a:r>
              <a:rPr lang="en-US" dirty="0" err="1"/>
              <a:t>my_term</a:t>
            </a:r>
            <a:r>
              <a:rPr lang="en-US" dirty="0"/>
              <a:t> &lt;- </a:t>
            </a:r>
            <a:r>
              <a:rPr lang="en-US" dirty="0" err="1"/>
              <a:t>my_plaintext$Term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</a:t>
            </a:r>
          </a:p>
          <a:p>
            <a:r>
              <a:rPr lang="en-US" dirty="0"/>
              <a:t>  cat(</a:t>
            </a:r>
            <a:r>
              <a:rPr lang="en-US" dirty="0" err="1"/>
              <a:t>my_term</a:t>
            </a:r>
            <a:r>
              <a:rPr lang="en-US" dirty="0"/>
              <a:t>, "\n")</a:t>
            </a:r>
          </a:p>
          <a:p>
            <a:r>
              <a:rPr lang="en-US" dirty="0"/>
              <a:t>  </a:t>
            </a:r>
            <a:r>
              <a:rPr lang="en-US" dirty="0" err="1"/>
              <a:t>i</a:t>
            </a:r>
            <a:r>
              <a:rPr lang="en-US" dirty="0"/>
              <a:t> &lt;- </a:t>
            </a:r>
            <a:r>
              <a:rPr lang="en-US" dirty="0" err="1"/>
              <a:t>i</a:t>
            </a:r>
            <a:r>
              <a:rPr lang="en-US" dirty="0"/>
              <a:t> + 1</a:t>
            </a:r>
          </a:p>
          <a:p>
            <a:r>
              <a:rPr lang="en-US" dirty="0"/>
              <a:t>}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F7DE7-2C37-4912-A6C1-DE320183B30B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1037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mac1/Desktop/KCL%20LOGO%20WOB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mac1/Desktop/KCL_box_red_485_rgb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K Cover slide">
    <p:bg>
      <p:bgPr>
        <a:solidFill>
          <a:srgbClr val="CDD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05DBA87-7AB9-4144-A17F-43A9C30380F1}"/>
              </a:ext>
            </a:extLst>
          </p:cNvPr>
          <p:cNvGrpSpPr/>
          <p:nvPr userDrawn="1"/>
        </p:nvGrpSpPr>
        <p:grpSpPr>
          <a:xfrm>
            <a:off x="2756303" y="869792"/>
            <a:ext cx="6721435" cy="5118415"/>
            <a:chOff x="1211282" y="869792"/>
            <a:chExt cx="6721435" cy="511841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CAA9C9-0BE4-5F43-B408-44CF4ECDD428}"/>
                </a:ext>
              </a:extLst>
            </p:cNvPr>
            <p:cNvSpPr/>
            <p:nvPr userDrawn="1"/>
          </p:nvSpPr>
          <p:spPr>
            <a:xfrm>
              <a:off x="1211282" y="869792"/>
              <a:ext cx="6721435" cy="5118415"/>
            </a:xfrm>
            <a:prstGeom prst="rect">
              <a:avLst/>
            </a:prstGeom>
            <a:solidFill>
              <a:srgbClr val="E223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KCL-LOGO-INTERNATIONAL.png">
              <a:extLst>
                <a:ext uri="{FF2B5EF4-FFF2-40B4-BE49-F238E27FC236}">
                  <a16:creationId xmlns:a16="http://schemas.microsoft.com/office/drawing/2014/main" id="{B036F538-478A-B641-903C-F7985F6DF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r:link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4655" y="1671090"/>
              <a:ext cx="5127602" cy="35540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14811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5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1  with caption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2063" y="1088723"/>
            <a:ext cx="11280263" cy="468055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2063" y="5949280"/>
            <a:ext cx="11280263" cy="5487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46D31-4F81-C84C-9C9E-CC304FB2B6EB}" type="datetimeFigureOut">
              <a:rPr lang="en-US" smtClean="0"/>
              <a:pPr/>
              <a:t>11/1/2021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2063" y="909220"/>
            <a:ext cx="11280263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159190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 6 with caption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2065" y="1088720"/>
            <a:ext cx="3615497" cy="22502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2063" y="5949280"/>
            <a:ext cx="11280263" cy="5487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46D31-4F81-C84C-9C9E-CC304FB2B6EB}" type="datetimeFigureOut">
              <a:rPr lang="en-US" smtClean="0"/>
              <a:pPr/>
              <a:t>11/1/2021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/>
          </p:nvPr>
        </p:nvSpPr>
        <p:spPr>
          <a:xfrm>
            <a:off x="482065" y="3519000"/>
            <a:ext cx="3615497" cy="22546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/>
          </p:nvPr>
        </p:nvSpPr>
        <p:spPr>
          <a:xfrm>
            <a:off x="8146827" y="1088720"/>
            <a:ext cx="3618554" cy="22502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idx="15"/>
          </p:nvPr>
        </p:nvSpPr>
        <p:spPr>
          <a:xfrm>
            <a:off x="8146827" y="3519000"/>
            <a:ext cx="3618554" cy="22546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idx="16"/>
          </p:nvPr>
        </p:nvSpPr>
        <p:spPr>
          <a:xfrm>
            <a:off x="4314446" y="1088720"/>
            <a:ext cx="3618554" cy="22502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idx="17"/>
          </p:nvPr>
        </p:nvSpPr>
        <p:spPr>
          <a:xfrm>
            <a:off x="4314446" y="3519000"/>
            <a:ext cx="3618554" cy="22546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482063" y="909220"/>
            <a:ext cx="11280263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021888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 4 with caption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2064" y="1088720"/>
            <a:ext cx="5519616" cy="22502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2063" y="5949280"/>
            <a:ext cx="11280263" cy="5487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46D31-4F81-C84C-9C9E-CC304FB2B6EB}" type="datetimeFigureOut">
              <a:rPr lang="en-US" smtClean="0"/>
              <a:pPr/>
              <a:t>11/1/2021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/>
          </p:nvPr>
        </p:nvSpPr>
        <p:spPr>
          <a:xfrm>
            <a:off x="482064" y="3519000"/>
            <a:ext cx="5519616" cy="22546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/>
          </p:nvPr>
        </p:nvSpPr>
        <p:spPr>
          <a:xfrm>
            <a:off x="6242709" y="1088720"/>
            <a:ext cx="5522672" cy="22502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idx="15"/>
          </p:nvPr>
        </p:nvSpPr>
        <p:spPr>
          <a:xfrm>
            <a:off x="6242709" y="3519000"/>
            <a:ext cx="5522672" cy="22546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82063" y="909220"/>
            <a:ext cx="11280263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79050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bullets and image - alt 1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2063" y="1088721"/>
            <a:ext cx="5399100" cy="48605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46D31-4F81-C84C-9C9E-CC304FB2B6EB}" type="datetimeFigureOut">
              <a:rPr lang="en-US" smtClean="0"/>
              <a:pPr/>
              <a:t>11/1/2021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367144" y="1089025"/>
            <a:ext cx="5395183" cy="4860925"/>
          </a:xfrm>
        </p:spPr>
        <p:txBody>
          <a:bodyPr/>
          <a:lstStyle/>
          <a:p>
            <a:r>
              <a:rPr lang="en-GB"/>
              <a:t>Drag picture to placeholder or click icon to add</a:t>
            </a:r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2063" y="909220"/>
            <a:ext cx="11280263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73607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bullets and image - alt 2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63225" y="1088721"/>
            <a:ext cx="5399100" cy="48605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46D31-4F81-C84C-9C9E-CC304FB2B6EB}" type="datetimeFigureOut">
              <a:rPr lang="en-US" smtClean="0"/>
              <a:pPr/>
              <a:t>11/1/2021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2065" y="1089025"/>
            <a:ext cx="5395183" cy="4860925"/>
          </a:xfrm>
        </p:spPr>
        <p:txBody>
          <a:bodyPr/>
          <a:lstStyle/>
          <a:p>
            <a:r>
              <a:rPr lang="en-GB"/>
              <a:t>Drag picture to placeholder or click icon to add</a:t>
            </a:r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2063" y="909220"/>
            <a:ext cx="11280263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49102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- text/bullets and image - alt 1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2063" y="1088721"/>
            <a:ext cx="5399100" cy="486056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0A2D50"/>
                </a:solidFill>
                <a:latin typeface="Impact"/>
                <a:cs typeface="Impact"/>
              </a:defRPr>
            </a:lvl1pPr>
            <a:lvl2pPr marL="0" indent="0">
              <a:buNone/>
              <a:defRPr sz="2000"/>
            </a:lvl2pPr>
            <a:lvl3pPr marL="269875" indent="-269875">
              <a:defRPr sz="2000"/>
            </a:lvl3pPr>
            <a:lvl4pPr marL="539750" indent="-269875">
              <a:defRPr sz="2000"/>
            </a:lvl4pPr>
            <a:lvl5pPr marL="809625" indent="-269875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46D31-4F81-C84C-9C9E-CC304FB2B6EB}" type="datetimeFigureOut">
              <a:rPr lang="en-US" smtClean="0"/>
              <a:pPr/>
              <a:t>11/1/2021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362890" y="1089025"/>
            <a:ext cx="5399435" cy="4860925"/>
          </a:xfrm>
        </p:spPr>
        <p:txBody>
          <a:bodyPr/>
          <a:lstStyle/>
          <a:p>
            <a:r>
              <a:rPr lang="en-GB"/>
              <a:t>Drag picture to placeholder or click icon to add</a:t>
            </a:r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2063" y="909220"/>
            <a:ext cx="11280263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221199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- text/bullets and image - alt 2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63225" y="1088721"/>
            <a:ext cx="5399100" cy="486056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0A2D50"/>
                </a:solidFill>
                <a:latin typeface="Impact"/>
                <a:cs typeface="Impact"/>
              </a:defRPr>
            </a:lvl1pPr>
            <a:lvl2pPr marL="0" indent="0">
              <a:buNone/>
              <a:defRPr sz="2000"/>
            </a:lvl2pPr>
            <a:lvl3pPr marL="269875" indent="-269875">
              <a:defRPr sz="2000"/>
            </a:lvl3pPr>
            <a:lvl4pPr marL="539750" indent="-269875">
              <a:defRPr sz="2000"/>
            </a:lvl4pPr>
            <a:lvl5pPr marL="809625" indent="-269875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46D31-4F81-C84C-9C9E-CC304FB2B6EB}" type="datetimeFigureOut">
              <a:rPr lang="en-US" smtClean="0"/>
              <a:pPr/>
              <a:t>11/1/2021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82063" y="1088356"/>
            <a:ext cx="5399435" cy="4860925"/>
          </a:xfrm>
        </p:spPr>
        <p:txBody>
          <a:bodyPr/>
          <a:lstStyle/>
          <a:p>
            <a:r>
              <a:rPr lang="en-GB"/>
              <a:t>Drag picture to placeholder or click icon to add</a:t>
            </a:r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2063" y="909220"/>
            <a:ext cx="11280263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14121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page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063" y="3420000"/>
            <a:ext cx="11280263" cy="2520000"/>
          </a:xfrm>
        </p:spPr>
        <p:txBody>
          <a:bodyPr anchor="b" anchorCtr="0">
            <a:normAutofit/>
          </a:bodyPr>
          <a:lstStyle>
            <a:lvl1pPr>
              <a:defRPr sz="160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063" y="6121400"/>
            <a:ext cx="11280263" cy="3600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120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>
          <a:xfrm>
            <a:off x="10534388" y="0"/>
            <a:ext cx="1710000" cy="1303021"/>
            <a:chOff x="7949775" y="1"/>
            <a:chExt cx="1194225" cy="910000"/>
          </a:xfrm>
        </p:grpSpPr>
        <p:sp>
          <p:nvSpPr>
            <p:cNvPr id="8" name="Rectangle 7"/>
            <p:cNvSpPr/>
            <p:nvPr userDrawn="1"/>
          </p:nvSpPr>
          <p:spPr>
            <a:xfrm>
              <a:off x="7949775" y="1"/>
              <a:ext cx="1194225" cy="91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KCL-LOGO-UK-1.png"/>
            <p:cNvPicPr>
              <a:picLocks noChangeAspect="1"/>
            </p:cNvPicPr>
            <p:nvPr userDrawn="1"/>
          </p:nvPicPr>
          <p:blipFill>
            <a:blip r:embed="rId2" r:link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9775" y="258"/>
              <a:ext cx="1194225" cy="9094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278288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063" y="4689283"/>
            <a:ext cx="11280263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063" y="5598000"/>
            <a:ext cx="11280263" cy="10800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81830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lime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063" y="4689283"/>
            <a:ext cx="11280263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063" y="5598000"/>
            <a:ext cx="11280263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09198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te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063" y="4689283"/>
            <a:ext cx="11280263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063" y="5598000"/>
            <a:ext cx="11280263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56124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sea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063" y="4689283"/>
            <a:ext cx="11280263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063" y="5598000"/>
            <a:ext cx="11280263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81567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text and bullets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>
                <a:solidFill>
                  <a:srgbClr val="0A2D50"/>
                </a:solidFill>
                <a:latin typeface="Impact"/>
                <a:cs typeface="Impac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None/>
              <a:defRPr sz="2000">
                <a:latin typeface="Georgia"/>
                <a:cs typeface="Georgia"/>
              </a:defRPr>
            </a:lvl2pPr>
            <a:lvl3pPr marL="269875" indent="-269875">
              <a:lnSpc>
                <a:spcPct val="120000"/>
              </a:lnSpc>
              <a:spcBef>
                <a:spcPts val="0"/>
              </a:spcBef>
              <a:defRPr sz="2000">
                <a:latin typeface="Georgia"/>
                <a:cs typeface="Georgia"/>
              </a:defRPr>
            </a:lvl3pPr>
            <a:lvl4pPr marL="539750" indent="-269875">
              <a:lnSpc>
                <a:spcPct val="120000"/>
              </a:lnSpc>
              <a:spcBef>
                <a:spcPts val="0"/>
              </a:spcBef>
              <a:defRPr sz="2000">
                <a:latin typeface="Georgia"/>
                <a:cs typeface="Georgia"/>
              </a:defRPr>
            </a:lvl4pPr>
            <a:lvl5pPr marL="809625" indent="-269875">
              <a:lnSpc>
                <a:spcPct val="120000"/>
              </a:lnSpc>
              <a:spcBef>
                <a:spcPts val="0"/>
              </a:spcBef>
              <a:defRPr sz="2000">
                <a:latin typeface="Georgia"/>
                <a:cs typeface="Georgia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latin typeface="Georgia"/>
                <a:cs typeface="Georgia"/>
              </a:defRPr>
            </a:lvl1pPr>
          </a:lstStyle>
          <a:p>
            <a:fld id="{46D46D31-4F81-C84C-9C9E-CC304FB2B6EB}" type="datetimeFigureOut">
              <a:rPr lang="en-US" smtClean="0"/>
              <a:pPr/>
              <a:t>11/1/2021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latin typeface="Georgia"/>
                <a:cs typeface="Georgia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</p:spPr>
        <p:txBody>
          <a:bodyPr/>
          <a:lstStyle>
            <a:lvl1pPr>
              <a:defRPr sz="1000">
                <a:latin typeface="Georgia"/>
                <a:cs typeface="Georgia"/>
              </a:defRPr>
            </a:lvl1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82063" y="909220"/>
            <a:ext cx="11280263" cy="0"/>
          </a:xfrm>
          <a:prstGeom prst="line">
            <a:avLst/>
          </a:prstGeom>
          <a:ln w="12700">
            <a:solidFill>
              <a:srgbClr val="C2B6A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82063" y="909220"/>
            <a:ext cx="11280263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31048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 - bullets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269875" indent="-269875">
              <a:lnSpc>
                <a:spcPct val="120000"/>
              </a:lnSpc>
              <a:spcBef>
                <a:spcPts val="0"/>
              </a:spcBef>
              <a:defRPr sz="2000">
                <a:latin typeface="Georgia"/>
                <a:cs typeface="Georgia"/>
              </a:defRPr>
            </a:lvl1pPr>
            <a:lvl2pPr marL="539750" indent="-269875">
              <a:lnSpc>
                <a:spcPct val="120000"/>
              </a:lnSpc>
              <a:spcBef>
                <a:spcPts val="0"/>
              </a:spcBef>
              <a:defRPr sz="2000">
                <a:latin typeface="Georgia"/>
                <a:cs typeface="Georgia"/>
              </a:defRPr>
            </a:lvl2pPr>
            <a:lvl3pPr marL="809625" indent="-269875">
              <a:lnSpc>
                <a:spcPct val="120000"/>
              </a:lnSpc>
              <a:spcBef>
                <a:spcPts val="0"/>
              </a:spcBef>
              <a:defRPr sz="2000">
                <a:latin typeface="Georgia"/>
                <a:cs typeface="Georgia"/>
              </a:defRPr>
            </a:lvl3pPr>
            <a:lvl4pPr marL="1079500" indent="-269875">
              <a:lnSpc>
                <a:spcPct val="120000"/>
              </a:lnSpc>
              <a:spcBef>
                <a:spcPts val="0"/>
              </a:spcBef>
              <a:defRPr sz="2000">
                <a:latin typeface="Georgia"/>
                <a:cs typeface="Georgia"/>
              </a:defRPr>
            </a:lvl4pPr>
            <a:lvl5pPr marL="1341438" indent="-261938">
              <a:lnSpc>
                <a:spcPct val="120000"/>
              </a:lnSpc>
              <a:spcBef>
                <a:spcPts val="0"/>
              </a:spcBef>
              <a:defRPr sz="2000">
                <a:latin typeface="Georgia"/>
                <a:cs typeface="Georgia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latin typeface="Georgia"/>
                <a:cs typeface="Georgia"/>
              </a:defRPr>
            </a:lvl1pPr>
          </a:lstStyle>
          <a:p>
            <a:fld id="{46D46D31-4F81-C84C-9C9E-CC304FB2B6EB}" type="datetimeFigureOut">
              <a:rPr lang="en-US" smtClean="0"/>
              <a:pPr/>
              <a:t>11/1/2021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latin typeface="Georgia"/>
                <a:cs typeface="Georgia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</p:spPr>
        <p:txBody>
          <a:bodyPr/>
          <a:lstStyle>
            <a:lvl1pPr>
              <a:defRPr sz="1000">
                <a:latin typeface="Georgia"/>
                <a:cs typeface="Georgia"/>
              </a:defRPr>
            </a:lvl1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82063" y="909220"/>
            <a:ext cx="11280263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127089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- text and bullets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2063" y="1088721"/>
            <a:ext cx="5399100" cy="486056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0A2D50"/>
                </a:solidFill>
                <a:latin typeface="Impact"/>
                <a:cs typeface="Impact"/>
              </a:defRPr>
            </a:lvl1pPr>
            <a:lvl2pPr marL="0" indent="0">
              <a:buNone/>
              <a:defRPr sz="2000"/>
            </a:lvl2pPr>
            <a:lvl3pPr marL="269875" indent="-269875">
              <a:defRPr sz="2000"/>
            </a:lvl3pPr>
            <a:lvl4pPr marL="539750" indent="-269875">
              <a:defRPr sz="2000"/>
            </a:lvl4pPr>
            <a:lvl5pPr marL="809625" indent="-269875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3225" y="1088721"/>
            <a:ext cx="5399100" cy="486056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0A2D50"/>
                </a:solidFill>
                <a:latin typeface="Impact"/>
                <a:cs typeface="Impact"/>
              </a:defRPr>
            </a:lvl1pPr>
            <a:lvl2pPr marL="0" indent="0">
              <a:buNone/>
              <a:defRPr sz="2000"/>
            </a:lvl2pPr>
            <a:lvl3pPr marL="269875" indent="-269875">
              <a:defRPr sz="2000"/>
            </a:lvl3pPr>
            <a:lvl4pPr marL="539750" indent="-269875">
              <a:defRPr sz="2000"/>
            </a:lvl4pPr>
            <a:lvl5pPr marL="809625" indent="-269875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46D31-4F81-C84C-9C9E-CC304FB2B6EB}" type="datetimeFigureOut">
              <a:rPr lang="en-US" smtClean="0"/>
              <a:pPr/>
              <a:t>11/1/2021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2063" y="909220"/>
            <a:ext cx="11280263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04128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- bullets only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2063" y="1088721"/>
            <a:ext cx="5399100" cy="48605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3225" y="1088721"/>
            <a:ext cx="5399100" cy="48605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46D31-4F81-C84C-9C9E-CC304FB2B6EB}" type="datetimeFigureOut">
              <a:rPr lang="en-US" smtClean="0"/>
              <a:pPr/>
              <a:t>11/1/2021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82063" y="909220"/>
            <a:ext cx="11280263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89756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2063" y="180000"/>
            <a:ext cx="11280263" cy="720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2063" y="1089220"/>
            <a:ext cx="11280263" cy="4856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tx2"/>
                </a:solidFill>
                <a:latin typeface="Georgia"/>
                <a:cs typeface="Georgia"/>
              </a:defRPr>
            </a:lvl1pPr>
          </a:lstStyle>
          <a:p>
            <a:fld id="{46D46D31-4F81-C84C-9C9E-CC304FB2B6EB}" type="datetimeFigureOut">
              <a:rPr lang="en-US" smtClean="0"/>
              <a:pPr/>
              <a:t>11/1/2021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tx2"/>
                </a:solidFill>
                <a:latin typeface="Georgia"/>
                <a:cs typeface="Georgia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lvl1pPr algn="r">
              <a:defRPr sz="1000">
                <a:solidFill>
                  <a:schemeClr val="tx2"/>
                </a:solidFill>
                <a:latin typeface="Georgia"/>
                <a:cs typeface="Georgia"/>
              </a:defRPr>
            </a:lvl1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339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93" r:id="rId2"/>
    <p:sldLayoutId id="2147483694" r:id="rId3"/>
    <p:sldLayoutId id="2147483695" r:id="rId4"/>
    <p:sldLayoutId id="2147483707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8" r:id="rId17"/>
  </p:sldLayoutIdLst>
  <p:transition>
    <p:fade/>
  </p:transition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rgbClr val="0A2D50"/>
          </a:solidFill>
          <a:latin typeface="Impact"/>
          <a:ea typeface="+mj-ea"/>
          <a:cs typeface="Impact"/>
        </a:defRPr>
      </a:lvl1pPr>
    </p:titleStyle>
    <p:bodyStyle>
      <a:lvl1pPr marL="269875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Georgia"/>
          <a:ea typeface="+mn-ea"/>
          <a:cs typeface="Georgia"/>
        </a:defRPr>
      </a:lvl1pPr>
      <a:lvl2pPr marL="539750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Georgia"/>
          <a:ea typeface="+mn-ea"/>
          <a:cs typeface="Georgia"/>
        </a:defRPr>
      </a:lvl2pPr>
      <a:lvl3pPr marL="809625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Georgia"/>
          <a:ea typeface="+mn-ea"/>
          <a:cs typeface="Georgia"/>
        </a:defRPr>
      </a:lvl3pPr>
      <a:lvl4pPr marL="1079500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Georgia"/>
          <a:ea typeface="+mn-ea"/>
          <a:cs typeface="Georgia"/>
        </a:defRPr>
      </a:lvl4pPr>
      <a:lvl5pPr marL="1341438" indent="-261938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Georgia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Relationship Id="rId4" Type="http://schemas.openxmlformats.org/officeDocument/2006/relationships/image" Target="file://localhost/Users/mac1/Desktop/KCL_box_red_485_rgb.pn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4" Type="http://schemas.openxmlformats.org/officeDocument/2006/relationships/image" Target="file://localhost/Users/mac1/Desktop/KCL_box_red_485_rgb.png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i.org/10.1038/d41586-021-02211-4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63380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CDC7D-9D70-48FC-AD0B-E5D404820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E146F-2EDB-4145-820B-B7B95C738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glimpse()</a:t>
            </a:r>
            <a:r>
              <a:rPr lang="en-US" dirty="0"/>
              <a:t> from the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US" dirty="0"/>
              <a:t> package to check the data types of each of the columns in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my_plaintext</a:t>
            </a:r>
            <a:r>
              <a:rPr lang="en-US" dirty="0"/>
              <a:t>,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my_excel</a:t>
            </a:r>
            <a:r>
              <a:rPr lang="en-US" dirty="0"/>
              <a:t>, and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my_rdata</a:t>
            </a:r>
            <a:r>
              <a:rPr lang="en-US" dirty="0"/>
              <a:t>. Do the data types make sense?</a:t>
            </a:r>
          </a:p>
          <a:p>
            <a:r>
              <a:rPr lang="en-US" b="1" dirty="0"/>
              <a:t>In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my_excel</a:t>
            </a:r>
            <a:r>
              <a:rPr lang="en-US" b="1" dirty="0"/>
              <a:t>, the Odds Ratio and Combined Score columns are numbers stored as characters. Complete the code to convert these columns into numeric data types using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b="1" dirty="0"/>
              <a:t>.</a:t>
            </a:r>
          </a:p>
          <a:p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70490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AF878-1FCC-4026-8A3A-9BE7BB84A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Subsetting</a:t>
            </a:r>
            <a:r>
              <a:rPr lang="en-GB" dirty="0"/>
              <a:t> data I: base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BC7F5-7583-4545-9042-F10005F48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need to know how to choose the data we’re actually interested in.</a:t>
            </a:r>
          </a:p>
          <a:p>
            <a:endParaRPr lang="en-GB" dirty="0"/>
          </a:p>
          <a:p>
            <a:r>
              <a:rPr lang="en-GB" dirty="0"/>
              <a:t>Selecting data of interest is called </a:t>
            </a:r>
            <a:r>
              <a:rPr lang="en-GB" dirty="0" err="1"/>
              <a:t>subsetting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In base R, we can subset by column name or by index.</a:t>
            </a:r>
          </a:p>
          <a:p>
            <a:endParaRPr lang="en-GB" dirty="0"/>
          </a:p>
          <a:p>
            <a:r>
              <a:rPr lang="en-GB" dirty="0" err="1"/>
              <a:t>Subsetting</a:t>
            </a:r>
            <a:r>
              <a:rPr lang="en-GB" dirty="0"/>
              <a:t> by column name is done by using the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GB" dirty="0"/>
              <a:t> operator.</a:t>
            </a:r>
          </a:p>
          <a:p>
            <a:endParaRPr lang="en-GB" dirty="0"/>
          </a:p>
          <a:p>
            <a:r>
              <a:rPr lang="en-GB" dirty="0" err="1"/>
              <a:t>Subsetting</a:t>
            </a:r>
            <a:r>
              <a:rPr lang="en-GB" dirty="0"/>
              <a:t> by index is done by using the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GB" dirty="0"/>
              <a:t> operator.</a:t>
            </a:r>
          </a:p>
        </p:txBody>
      </p:sp>
    </p:spTree>
    <p:extLst>
      <p:ext uri="{BB962C8B-B14F-4D97-AF65-F5344CB8AC3E}">
        <p14:creationId xmlns:p14="http://schemas.microsoft.com/office/powerpoint/2010/main" val="138580490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AF878-1FCC-4026-8A3A-9BE7BB84A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Subsetting</a:t>
            </a:r>
            <a:r>
              <a:rPr lang="en-GB" dirty="0"/>
              <a:t> data I: base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BC7F5-7583-4545-9042-F10005F48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063" y="1089219"/>
            <a:ext cx="11280263" cy="5243341"/>
          </a:xfrm>
        </p:spPr>
        <p:txBody>
          <a:bodyPr/>
          <a:lstStyle/>
          <a:p>
            <a:r>
              <a:rPr lang="en-GB" dirty="0" err="1"/>
              <a:t>Subsetting</a:t>
            </a:r>
            <a:r>
              <a:rPr lang="en-GB" dirty="0"/>
              <a:t> by column name is done by using the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GB" dirty="0"/>
              <a:t> operator.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my_plaintext$Term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/>
              <a:t>gives us the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Term </a:t>
            </a:r>
            <a:r>
              <a:rPr lang="en-GB" dirty="0"/>
              <a:t>column</a:t>
            </a:r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err="1"/>
              <a:t>Subsetting</a:t>
            </a:r>
            <a:r>
              <a:rPr lang="en-GB" dirty="0"/>
              <a:t> by index is done by using the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GB" dirty="0"/>
              <a:t> operator.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my_plaintext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[3,2] </a:t>
            </a:r>
            <a:r>
              <a:rPr lang="en-GB" dirty="0"/>
              <a:t>gives us the element in the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dirty="0"/>
              <a:t>rd row and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dirty="0"/>
              <a:t>nd column</a:t>
            </a:r>
          </a:p>
          <a:p>
            <a:pPr marL="0" indent="0">
              <a:buNone/>
            </a:pP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my_plaintext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[3, ] </a:t>
            </a:r>
            <a:r>
              <a:rPr lang="en-GB" dirty="0"/>
              <a:t>gives us the entire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dirty="0"/>
              <a:t>rd row</a:t>
            </a:r>
          </a:p>
          <a:p>
            <a:pPr marL="0" indent="0">
              <a:buNone/>
            </a:pP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my_plaintext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,2] </a:t>
            </a:r>
            <a:r>
              <a:rPr lang="en-GB" dirty="0"/>
              <a:t>gives us the entire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dirty="0"/>
              <a:t>nd column</a:t>
            </a:r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my_plaintext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[1:3,1:3] </a:t>
            </a:r>
            <a:r>
              <a:rPr lang="en-GB" dirty="0"/>
              <a:t>What does this do?</a:t>
            </a:r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/>
              <a:t>Using both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dirty="0"/>
              <a:t>and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GB" dirty="0"/>
              <a:t>operators is possible.</a:t>
            </a:r>
          </a:p>
          <a:p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my_plaintext$Term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[2] </a:t>
            </a:r>
            <a:r>
              <a:rPr lang="en-GB" dirty="0"/>
              <a:t>What does this do?</a:t>
            </a:r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38602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AF878-1FCC-4026-8A3A-9BE7BB84A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Subsetting</a:t>
            </a:r>
            <a:r>
              <a:rPr lang="en-GB" dirty="0"/>
              <a:t> data I: base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BC7F5-7583-4545-9042-F10005F48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063" y="1089219"/>
            <a:ext cx="11280263" cy="5243341"/>
          </a:xfrm>
        </p:spPr>
        <p:txBody>
          <a:bodyPr/>
          <a:lstStyle/>
          <a:p>
            <a:r>
              <a:rPr lang="en-GB" dirty="0" err="1"/>
              <a:t>Subsetting</a:t>
            </a:r>
            <a:r>
              <a:rPr lang="en-GB" dirty="0"/>
              <a:t> by column name is done by using the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GB" dirty="0"/>
              <a:t> operator.</a:t>
            </a:r>
          </a:p>
          <a:p>
            <a:endParaRPr lang="en-GB" dirty="0"/>
          </a:p>
          <a:p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my_plaintext$Term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/>
              <a:t>gives us the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Term </a:t>
            </a:r>
            <a:r>
              <a:rPr lang="en-GB" dirty="0"/>
              <a:t>column</a:t>
            </a:r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err="1"/>
              <a:t>Subsetting</a:t>
            </a:r>
            <a:r>
              <a:rPr lang="en-GB" dirty="0"/>
              <a:t> by index is done by using the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GB" dirty="0"/>
              <a:t> operator.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my_plaintext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[3,2] </a:t>
            </a:r>
            <a:r>
              <a:rPr lang="en-GB" dirty="0"/>
              <a:t>gives us the element in the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dirty="0"/>
              <a:t>rd row and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dirty="0"/>
              <a:t>nd column</a:t>
            </a:r>
          </a:p>
          <a:p>
            <a:pPr marL="0" indent="0">
              <a:buNone/>
            </a:pP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my_plaintext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[3, ] </a:t>
            </a:r>
            <a:r>
              <a:rPr lang="en-GB" dirty="0"/>
              <a:t>gives us the entire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dirty="0"/>
              <a:t>rd row</a:t>
            </a:r>
          </a:p>
          <a:p>
            <a:pPr marL="0" indent="0">
              <a:buNone/>
            </a:pP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my_plaintext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,2] </a:t>
            </a:r>
            <a:r>
              <a:rPr lang="en-GB" dirty="0"/>
              <a:t>gives us the entire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dirty="0"/>
              <a:t>nd column</a:t>
            </a:r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my_plaintext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[1:3,1:3] </a:t>
            </a:r>
            <a:r>
              <a:rPr lang="en-GB" dirty="0"/>
              <a:t>What does this do?</a:t>
            </a:r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/>
              <a:t>Using both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dirty="0"/>
              <a:t>and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GB" dirty="0"/>
              <a:t>operators is possible.</a:t>
            </a:r>
          </a:p>
          <a:p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my_plaintext$Term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[2] </a:t>
            </a:r>
            <a:r>
              <a:rPr lang="en-GB" dirty="0"/>
              <a:t>What does this do?</a:t>
            </a:r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573EE3-BD5C-4D18-AF59-A8CC340A5391}"/>
              </a:ext>
            </a:extLst>
          </p:cNvPr>
          <p:cNvSpPr/>
          <p:nvPr/>
        </p:nvSpPr>
        <p:spPr>
          <a:xfrm>
            <a:off x="407194" y="900000"/>
            <a:ext cx="11430000" cy="5651023"/>
          </a:xfrm>
          <a:prstGeom prst="rect">
            <a:avLst/>
          </a:prstGeom>
          <a:solidFill>
            <a:srgbClr val="FFFFFF">
              <a:alpha val="92941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FF0000"/>
                </a:solidFill>
              </a:rPr>
              <a:t>The </a:t>
            </a:r>
            <a:r>
              <a:rPr lang="en-GB" sz="2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2000" dirty="0">
                <a:solidFill>
                  <a:srgbClr val="FF0000"/>
                </a:solidFill>
              </a:rPr>
              <a:t> operator helps us access slots in objects with formal classes such as </a:t>
            </a:r>
            <a:r>
              <a:rPr lang="en-GB" sz="20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phyloseq</a:t>
            </a:r>
            <a:r>
              <a:rPr lang="en-GB" sz="2000" dirty="0">
                <a:solidFill>
                  <a:srgbClr val="FF0000"/>
                </a:solidFill>
              </a:rPr>
              <a:t> objects.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FF0000"/>
                </a:solidFill>
              </a:rPr>
              <a:t>These objects are special, so you should not attempt to manually edit slots that you access with </a:t>
            </a:r>
            <a:r>
              <a:rPr lang="en-GB" sz="2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2000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376505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AF878-1FCC-4026-8A3A-9BE7BB84A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Subsetting</a:t>
            </a:r>
            <a:r>
              <a:rPr lang="en-GB" dirty="0"/>
              <a:t> data I: base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BC7F5-7583-4545-9042-F10005F48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062" y="1089219"/>
            <a:ext cx="11280263" cy="5243341"/>
          </a:xfrm>
        </p:spPr>
        <p:txBody>
          <a:bodyPr/>
          <a:lstStyle/>
          <a:p>
            <a:r>
              <a:rPr lang="en-GB" dirty="0"/>
              <a:t>It is possible to specify 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/>
              <a:t> using rules rather than numbers.</a:t>
            </a:r>
          </a:p>
          <a:p>
            <a:endParaRPr lang="en-GB" dirty="0"/>
          </a:p>
          <a:p>
            <a:r>
              <a:rPr lang="en-GB" dirty="0"/>
              <a:t>Use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which() </a:t>
            </a:r>
            <a:r>
              <a:rPr lang="en-GB" dirty="0"/>
              <a:t>to specify the indices of interest using numeric rules.</a:t>
            </a:r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idx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which(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my_plaintext$Adjusted.P.value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1e-9)</a:t>
            </a:r>
            <a:b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/>
              <a:t>stores the indices with adjusted p-value less than 10</a:t>
            </a:r>
            <a:r>
              <a:rPr lang="en-GB" baseline="30000" dirty="0"/>
              <a:t>-9 </a:t>
            </a:r>
            <a:r>
              <a:rPr lang="en-GB" dirty="0"/>
              <a:t>in a variable called 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idx</a:t>
            </a:r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my_plaintext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idx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  <a:r>
              <a:rPr lang="en-GB" dirty="0"/>
              <a:t> returns entire rows for which adjusted p-value is less than 10</a:t>
            </a:r>
            <a:r>
              <a:rPr lang="en-GB" baseline="30000" dirty="0"/>
              <a:t>-9</a:t>
            </a:r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376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AF878-1FCC-4026-8A3A-9BE7BB84A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Subsetting</a:t>
            </a:r>
            <a:r>
              <a:rPr lang="en-GB" dirty="0"/>
              <a:t> data I: base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BC7F5-7583-4545-9042-F10005F48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062" y="1089219"/>
            <a:ext cx="11280263" cy="5243341"/>
          </a:xfrm>
        </p:spPr>
        <p:txBody>
          <a:bodyPr/>
          <a:lstStyle/>
          <a:p>
            <a:r>
              <a:rPr lang="en-GB" dirty="0"/>
              <a:t>It is possible to specify 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/>
              <a:t> using rules rather than numbers.</a:t>
            </a:r>
          </a:p>
          <a:p>
            <a:endParaRPr lang="en-GB" dirty="0"/>
          </a:p>
          <a:p>
            <a:r>
              <a:rPr lang="en-GB" dirty="0"/>
              <a:t>Use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grep() </a:t>
            </a:r>
            <a:r>
              <a:rPr lang="en-GB" dirty="0"/>
              <a:t>to specify the indices of interest by matching text.</a:t>
            </a:r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idx2 &lt;- grep(“neuron”, 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my_plaintext$Term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/>
              <a:t>stores the indices of the terms containing “neuron” in a variable called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idx2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my_plaintext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[idx2, ]</a:t>
            </a:r>
            <a:r>
              <a:rPr lang="en-GB" dirty="0"/>
              <a:t> returns entire rows in which the terms contain “neuron”</a:t>
            </a:r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21739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AF878-1FCC-4026-8A3A-9BE7BB84A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BC7F5-7583-4545-9042-F10005F48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063" y="1089219"/>
            <a:ext cx="11280263" cy="5243341"/>
          </a:xfrm>
        </p:spPr>
        <p:txBody>
          <a:bodyPr/>
          <a:lstStyle/>
          <a:p>
            <a:r>
              <a:rPr lang="en-US" dirty="0"/>
              <a:t>Use base R functions to extract the rows in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my_excel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which have Odds Ratio greater than 200.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Use base R functions to extract the rows in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my_excel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in which Term contains the text "membrane".</a:t>
            </a:r>
          </a:p>
        </p:txBody>
      </p:sp>
    </p:spTree>
    <p:extLst>
      <p:ext uri="{BB962C8B-B14F-4D97-AF65-F5344CB8AC3E}">
        <p14:creationId xmlns:p14="http://schemas.microsoft.com/office/powerpoint/2010/main" val="201819084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3E8CD-2448-4BC6-8A83-536EA00A8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Subsetting</a:t>
            </a:r>
            <a:r>
              <a:rPr lang="en-GB" dirty="0"/>
              <a:t> data II: 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dplyr</a:t>
            </a:r>
            <a:endParaRPr lang="en-GB" dirty="0">
              <a:solidFill>
                <a:srgbClr val="0070C0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00752-FD2B-4FC9-A123-4EF09CA9A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can use 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GB" dirty="0"/>
              <a:t> to subset data in a more readable way.</a:t>
            </a:r>
          </a:p>
          <a:p>
            <a:endParaRPr lang="en-GB" dirty="0"/>
          </a:p>
          <a:p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GB" dirty="0"/>
              <a:t> features the pipe operator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%&gt;%.</a:t>
            </a:r>
            <a:r>
              <a:rPr lang="en-GB" dirty="0"/>
              <a:t> This is a binary operator that takes the output of the left-hand side and uses it as the input for the right-hand side.</a:t>
            </a:r>
          </a:p>
          <a:p>
            <a:endParaRPr lang="en-GB" dirty="0"/>
          </a:p>
          <a:p>
            <a:r>
              <a:rPr lang="en-GB" dirty="0"/>
              <a:t>Use the pipe operator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</a:t>
            </a:r>
            <a:r>
              <a:rPr lang="en-GB" dirty="0"/>
              <a:t> to use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glimpse()</a:t>
            </a:r>
            <a:r>
              <a:rPr lang="en-GB" dirty="0"/>
              <a:t> on 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</a:t>
            </a:r>
            <a:r>
              <a:rPr lang="en-GB" dirty="0" err="1"/>
              <a:t>_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plaintext</a:t>
            </a:r>
            <a:r>
              <a:rPr lang="en-GB" dirty="0"/>
              <a:t>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my_plaintext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glimpse()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311105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3E8CD-2448-4BC6-8A83-536EA00A8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Subsetting</a:t>
            </a:r>
            <a:r>
              <a:rPr lang="en-GB" dirty="0"/>
              <a:t> data II: 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dplyr</a:t>
            </a:r>
            <a:endParaRPr lang="en-GB" dirty="0">
              <a:solidFill>
                <a:srgbClr val="0070C0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00752-FD2B-4FC9-A123-4EF09CA9A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can use 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GB" dirty="0"/>
              <a:t> to subset data in a more readable way.</a:t>
            </a:r>
          </a:p>
          <a:p>
            <a:endParaRPr lang="en-GB" dirty="0"/>
          </a:p>
          <a:p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GB" dirty="0"/>
              <a:t> features the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select()</a:t>
            </a:r>
            <a:r>
              <a:rPr lang="en-GB" dirty="0"/>
              <a:t> verb. This allows you to subset entire columns by name or by number.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my_plaintext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select(Term, 3, `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Odds.Ratio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`)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220957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3E8CD-2448-4BC6-8A83-536EA00A8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Subsetting</a:t>
            </a:r>
            <a:r>
              <a:rPr lang="en-GB" dirty="0"/>
              <a:t> data II: 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dplyr</a:t>
            </a:r>
            <a:endParaRPr lang="en-GB" dirty="0">
              <a:solidFill>
                <a:srgbClr val="0070C0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00752-FD2B-4FC9-A123-4EF09CA9A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can use 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GB" dirty="0"/>
              <a:t> to subset data in a more readable way.</a:t>
            </a:r>
          </a:p>
          <a:p>
            <a:endParaRPr lang="en-GB" dirty="0"/>
          </a:p>
          <a:p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GB" dirty="0"/>
              <a:t> features the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filter()</a:t>
            </a:r>
            <a:r>
              <a:rPr lang="en-GB" dirty="0"/>
              <a:t> verb. This allows you to subset rows according to numeric or character rules. 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my_plaintext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filter(`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Combined.Score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` 1000)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45152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7DC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_DSC1517.jpg">
            <a:extLst>
              <a:ext uri="{FF2B5EF4-FFF2-40B4-BE49-F238E27FC236}">
                <a16:creationId xmlns:a16="http://schemas.microsoft.com/office/drawing/2014/main" id="{BBE4F63D-11DF-944B-BECE-98FAF64861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" t="16360" r="167"/>
          <a:stretch/>
        </p:blipFill>
        <p:spPr>
          <a:xfrm>
            <a:off x="-1" y="0"/>
            <a:ext cx="12244389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9CDD194-1527-4B40-A500-9A31309D7B23}"/>
              </a:ext>
            </a:extLst>
          </p:cNvPr>
          <p:cNvGrpSpPr>
            <a:grpSpLocks noChangeAspect="1"/>
          </p:cNvGrpSpPr>
          <p:nvPr/>
        </p:nvGrpSpPr>
        <p:grpSpPr>
          <a:xfrm>
            <a:off x="10534388" y="0"/>
            <a:ext cx="1710000" cy="1303021"/>
            <a:chOff x="7949775" y="1"/>
            <a:chExt cx="1194225" cy="910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2ACF25-581A-8F4C-9474-7A61DC85B1E4}"/>
                </a:ext>
              </a:extLst>
            </p:cNvPr>
            <p:cNvSpPr/>
            <p:nvPr userDrawn="1"/>
          </p:nvSpPr>
          <p:spPr>
            <a:xfrm>
              <a:off x="7949775" y="1"/>
              <a:ext cx="1194225" cy="91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KCL-LOGO-UK-1.png">
              <a:extLst>
                <a:ext uri="{FF2B5EF4-FFF2-40B4-BE49-F238E27FC236}">
                  <a16:creationId xmlns:a16="http://schemas.microsoft.com/office/drawing/2014/main" id="{1ABDF81F-3A71-C940-A37C-C208BB932C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9775" y="258"/>
              <a:ext cx="1194225" cy="909486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36864-A815-5E44-898D-E8C2CDDC46D0}"/>
              </a:ext>
            </a:extLst>
          </p:cNvPr>
          <p:cNvSpPr/>
          <p:nvPr/>
        </p:nvSpPr>
        <p:spPr>
          <a:xfrm>
            <a:off x="0" y="3460750"/>
            <a:ext cx="12244388" cy="339725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100000"/>
                  <a:alpha val="50000"/>
                </a:schemeClr>
              </a:gs>
              <a:gs pos="100000">
                <a:srgbClr val="FFFFFF">
                  <a:alpha val="0"/>
                  <a:lumMod val="0"/>
                </a:srgb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CD7633F8-8F33-8144-B9BF-0B4C6F31ECB0}"/>
              </a:ext>
            </a:extLst>
          </p:cNvPr>
          <p:cNvSpPr txBox="1">
            <a:spLocks/>
          </p:cNvSpPr>
          <p:nvPr/>
        </p:nvSpPr>
        <p:spPr>
          <a:xfrm>
            <a:off x="360000" y="5920728"/>
            <a:ext cx="8424000" cy="79204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sz="2000" kern="1200">
                <a:solidFill>
                  <a:srgbClr val="FFFFFF"/>
                </a:solidFill>
                <a:latin typeface="Georgia"/>
                <a:ea typeface="+mn-ea"/>
                <a:cs typeface="Georgia"/>
              </a:defRPr>
            </a:lvl1pPr>
            <a:lvl2pPr marL="457200" indent="0" algn="ctr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Georgia"/>
                <a:ea typeface="+mn-ea"/>
                <a:cs typeface="Georgia"/>
              </a:defRPr>
            </a:lvl2pPr>
            <a:lvl3pPr marL="914400" indent="0" algn="ctr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Georgia"/>
                <a:ea typeface="+mn-ea"/>
                <a:cs typeface="Georgia"/>
              </a:defRPr>
            </a:lvl3pPr>
            <a:lvl4pPr marL="1371600" indent="0" algn="ctr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Georgia"/>
                <a:ea typeface="+mn-ea"/>
                <a:cs typeface="Georgia"/>
              </a:defRPr>
            </a:lvl4pPr>
            <a:lvl5pPr marL="1828800" indent="0" algn="ctr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Georgia"/>
                <a:ea typeface="+mn-ea"/>
                <a:cs typeface="Georgia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MSc Microbiome in Health and Disease | Module 2</a:t>
            </a:r>
          </a:p>
          <a:p>
            <a:r>
              <a:rPr lang="en-GB" dirty="0"/>
              <a:t>Simon Lam, </a:t>
            </a:r>
            <a:r>
              <a:rPr lang="en-GB" dirty="0" err="1"/>
              <a:t>Bouchra</a:t>
            </a:r>
            <a:r>
              <a:rPr lang="en-GB" dirty="0"/>
              <a:t> </a:t>
            </a:r>
            <a:r>
              <a:rPr lang="en-GB" dirty="0" err="1"/>
              <a:t>Ezzamouri</a:t>
            </a:r>
            <a:r>
              <a:rPr lang="en-GB" dirty="0"/>
              <a:t>, Frederick </a:t>
            </a:r>
            <a:r>
              <a:rPr lang="en-GB" dirty="0" err="1"/>
              <a:t>Clasen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24B4E27-939F-C74E-809C-E801CF86F7D1}"/>
              </a:ext>
            </a:extLst>
          </p:cNvPr>
          <p:cNvSpPr txBox="1">
            <a:spLocks/>
          </p:cNvSpPr>
          <p:nvPr/>
        </p:nvSpPr>
        <p:spPr>
          <a:xfrm>
            <a:off x="360000" y="4439505"/>
            <a:ext cx="8424000" cy="14054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500" kern="1200">
                <a:solidFill>
                  <a:srgbClr val="FFFFFF"/>
                </a:solidFill>
                <a:latin typeface="Impact"/>
                <a:ea typeface="+mj-ea"/>
                <a:cs typeface="Impact"/>
              </a:defRPr>
            </a:lvl1pPr>
          </a:lstStyle>
          <a:p>
            <a:r>
              <a:rPr lang="en-GB" dirty="0"/>
              <a:t>Programming with R:</a:t>
            </a:r>
            <a:br>
              <a:rPr lang="en-GB" dirty="0"/>
            </a:br>
            <a:r>
              <a:rPr lang="en-GB" dirty="0"/>
              <a:t>I. Choices of a programmer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03182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AF878-1FCC-4026-8A3A-9BE7BB84A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BC7F5-7583-4545-9042-F10005F48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063" y="1089219"/>
            <a:ext cx="11280263" cy="5243341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US" dirty="0"/>
              <a:t> functions to extract the rows in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my_excel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which have Odds Ratio greater than 200.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Use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US" dirty="0"/>
              <a:t> functions to extract the rows in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my_excel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in which Term contains the text "membrane".</a:t>
            </a:r>
          </a:p>
          <a:p>
            <a:endParaRPr lang="en-US" dirty="0"/>
          </a:p>
          <a:p>
            <a:r>
              <a:rPr lang="en-US" dirty="0"/>
              <a:t>Free practice: write code to extract all Terms in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my_excel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containing the text "neuron" for which P-value us less than 10</a:t>
            </a:r>
            <a:r>
              <a:rPr lang="en-US" baseline="30000" dirty="0"/>
              <a:t>-4</a:t>
            </a:r>
            <a:r>
              <a:rPr lang="en-US" dirty="0"/>
              <a:t>. It's your choice whether you use base R functions or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US" dirty="0"/>
              <a:t> functions!</a:t>
            </a:r>
          </a:p>
        </p:txBody>
      </p:sp>
    </p:spTree>
    <p:extLst>
      <p:ext uri="{BB962C8B-B14F-4D97-AF65-F5344CB8AC3E}">
        <p14:creationId xmlns:p14="http://schemas.microsoft.com/office/powerpoint/2010/main" val="37115836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1A719-BDE8-4BA9-AFBA-AC8B52AE9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Operators and control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A6608-C817-4827-81B1-B90D4B9AA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Binary operators</a:t>
            </a:r>
          </a:p>
          <a:p>
            <a:pPr lvl="1"/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GB" dirty="0"/>
              <a:t>,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GB" dirty="0"/>
              <a:t>,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GB" dirty="0"/>
              <a:t>,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dirty="0"/>
              <a:t>,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GB" dirty="0"/>
              <a:t> – standard maths operators</a:t>
            </a:r>
          </a:p>
          <a:p>
            <a:pPr lvl="1"/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</a:t>
            </a:r>
            <a:r>
              <a:rPr lang="en-GB" dirty="0"/>
              <a:t> – modulo (remainder after a division)</a:t>
            </a:r>
          </a:p>
          <a:p>
            <a:pPr lvl="1"/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%in% </a:t>
            </a:r>
            <a:r>
              <a:rPr lang="en-GB" dirty="0"/>
              <a:t>– element matching</a:t>
            </a:r>
          </a:p>
          <a:p>
            <a:pPr lvl="1"/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en-GB" dirty="0"/>
              <a:t>– comparison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Conditionals</a:t>
            </a:r>
          </a:p>
          <a:p>
            <a:pPr lvl="1"/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if() </a:t>
            </a:r>
            <a:r>
              <a:rPr lang="en-GB" dirty="0"/>
              <a:t>– run different code depending on specific conditions</a:t>
            </a:r>
          </a:p>
          <a:p>
            <a:pPr lvl="1"/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else() </a:t>
            </a:r>
            <a:r>
              <a:rPr lang="en-GB" dirty="0"/>
              <a:t>– useful for chaining multiple if() statements</a:t>
            </a:r>
          </a:p>
          <a:p>
            <a:pPr lvl="1"/>
            <a:endParaRPr lang="en-GB" dirty="0"/>
          </a:p>
          <a:p>
            <a:r>
              <a:rPr lang="en-GB" dirty="0"/>
              <a:t>Loops</a:t>
            </a:r>
          </a:p>
          <a:p>
            <a:pPr lvl="1"/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for() </a:t>
            </a:r>
            <a:r>
              <a:rPr lang="en-GB" dirty="0"/>
              <a:t>– iterate over a list</a:t>
            </a:r>
          </a:p>
          <a:p>
            <a:pPr lvl="1"/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while() </a:t>
            </a:r>
            <a:r>
              <a:rPr lang="en-GB" dirty="0"/>
              <a:t>– iterate until a condition is satisfied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091914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B1A9F-67CD-454E-8708-970ADB73F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if()</a:t>
            </a:r>
            <a:r>
              <a:rPr lang="en-GB" dirty="0"/>
              <a:t> and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else()</a:t>
            </a:r>
            <a:r>
              <a:rPr lang="en-GB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C31B7-6285-4960-8C72-52AAF7DC9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Run a different code block with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if() </a:t>
            </a:r>
            <a:r>
              <a:rPr lang="en-GB" dirty="0"/>
              <a:t>depending on conditions you set.</a:t>
            </a:r>
          </a:p>
          <a:p>
            <a:r>
              <a:rPr lang="en-GB" dirty="0"/>
              <a:t>Use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else() </a:t>
            </a:r>
            <a:r>
              <a:rPr lang="en-GB" dirty="0"/>
              <a:t>after the closing brace to specify alternative code to run if the condition is not met.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if(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my_plaintext$`P-value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` &lt; 10e-9) {  # specify the condition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...                                 # do this if the condition is met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else {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...                                 # otherwise this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5471195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B1A9F-67CD-454E-8708-970ADB73F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if()</a:t>
            </a:r>
            <a:r>
              <a:rPr lang="en-GB" dirty="0"/>
              <a:t> and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else()</a:t>
            </a:r>
            <a:r>
              <a:rPr lang="en-GB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C31B7-6285-4960-8C72-52AAF7DC9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Run a different code block with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if() </a:t>
            </a:r>
            <a:r>
              <a:rPr lang="en-GB" dirty="0"/>
              <a:t>depending on conditions you set.</a:t>
            </a:r>
          </a:p>
          <a:p>
            <a:r>
              <a:rPr lang="en-GB" dirty="0"/>
              <a:t>Use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 if() </a:t>
            </a:r>
            <a:r>
              <a:rPr lang="en-GB" dirty="0"/>
              <a:t>after the closing brace to specify an alternative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if()</a:t>
            </a:r>
            <a:r>
              <a:rPr lang="en-GB" dirty="0"/>
              <a:t> statement.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if(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my_plaintext$`P-value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` &lt; 10e-9) {          # if 1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...                                         # then 1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else if(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my_plaintext$`P-value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` &lt; 10e-4 {    # else 1 / if 2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...                                         # then 2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else {                                      # else 2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...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4153256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AF878-1FCC-4026-8A3A-9BE7BB84A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for()</a:t>
            </a:r>
            <a:r>
              <a:rPr lang="en-GB" dirty="0"/>
              <a:t>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BC7F5-7583-4545-9042-F10005F48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063" y="1089219"/>
            <a:ext cx="11280263" cy="5243341"/>
          </a:xfrm>
        </p:spPr>
        <p:txBody>
          <a:bodyPr/>
          <a:lstStyle/>
          <a:p>
            <a:r>
              <a:rPr lang="en-US" dirty="0"/>
              <a:t>We need to be able to repetitively perform a set of actions for each subset of interest. This is called iterating over a list. We use a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for()</a:t>
            </a:r>
            <a:r>
              <a:rPr lang="en-US" dirty="0"/>
              <a:t> loop to do this.</a:t>
            </a:r>
          </a:p>
          <a:p>
            <a:endParaRPr lang="en-US" dirty="0"/>
          </a:p>
          <a:p>
            <a:r>
              <a:rPr lang="en-US" dirty="0"/>
              <a:t>First, </a:t>
            </a:r>
            <a:r>
              <a:rPr lang="en-US" dirty="0" err="1"/>
              <a:t>initialise</a:t>
            </a:r>
            <a:r>
              <a:rPr lang="en-US" dirty="0"/>
              <a:t> a list containing the subsets of interest.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my_interest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c("neuron", "membrane", "development")</a:t>
            </a:r>
          </a:p>
          <a:p>
            <a:endParaRPr lang="en-US" dirty="0"/>
          </a:p>
          <a:p>
            <a:r>
              <a:rPr lang="en-US" dirty="0"/>
              <a:t>The basic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for() </a:t>
            </a:r>
            <a:r>
              <a:rPr lang="en-US" dirty="0"/>
              <a:t>loop performs its actions once per list item.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for(item in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my_interest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cat("I am interested in", item, "\n")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cat(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toupper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(item), "IS NOW IN UPPERCASE\n")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dirty="0"/>
              <a:t>When we are inside the loop, we use the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dirty="0"/>
              <a:t> variable to access the list item we’re on. This is called the counter variable. We define its name inside the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for()</a:t>
            </a:r>
            <a:r>
              <a:rPr lang="en-US" dirty="0"/>
              <a:t> loop call.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15011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AF878-1FCC-4026-8A3A-9BE7BB84A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for()</a:t>
            </a:r>
            <a:r>
              <a:rPr lang="en-GB" dirty="0"/>
              <a:t>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BC7F5-7583-4545-9042-F10005F48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063" y="1089219"/>
            <a:ext cx="11280263" cy="5243341"/>
          </a:xfrm>
        </p:spPr>
        <p:txBody>
          <a:bodyPr/>
          <a:lstStyle/>
          <a:p>
            <a:r>
              <a:rPr lang="en-US" dirty="0"/>
              <a:t>We need to be able to repetitively perform a set of actions for each subset of interest. This is called iterating over a list. We use a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for()</a:t>
            </a:r>
            <a:r>
              <a:rPr lang="en-US" dirty="0"/>
              <a:t> loop to do this.</a:t>
            </a:r>
          </a:p>
          <a:p>
            <a:endParaRPr lang="en-US" dirty="0"/>
          </a:p>
          <a:p>
            <a:r>
              <a:rPr lang="en-US" dirty="0"/>
              <a:t>We can iterate over a numerical range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1:10) {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cat("I am thinking of the number",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"\n")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dirty="0"/>
              <a:t>We can use the counter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/>
              <a:t> as an index to subset data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1:10) {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cat("The",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"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column in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my_plaintext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called",</a:t>
            </a:r>
            <a:b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names(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my_plaintext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)[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"\n")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3217617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AF878-1FCC-4026-8A3A-9BE7BB84A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for()</a:t>
            </a:r>
            <a:r>
              <a:rPr lang="en-GB" dirty="0"/>
              <a:t>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BC7F5-7583-4545-9042-F10005F48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063" y="1089219"/>
            <a:ext cx="11280263" cy="5243341"/>
          </a:xfrm>
        </p:spPr>
        <p:txBody>
          <a:bodyPr/>
          <a:lstStyle/>
          <a:p>
            <a:r>
              <a:rPr lang="en-US" dirty="0"/>
              <a:t>We need to be able to repetitively perform a set of actions for each subset of interest. This is called iterating over a list. We use a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for()</a:t>
            </a:r>
            <a:r>
              <a:rPr lang="en-US" dirty="0"/>
              <a:t> loop to do this.</a:t>
            </a:r>
          </a:p>
          <a:p>
            <a:endParaRPr lang="en-US" dirty="0"/>
          </a:p>
          <a:p>
            <a:r>
              <a:rPr lang="en-US" dirty="0"/>
              <a:t>We can iterate over a numerical range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1:10) {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cat("I am thinking of the number",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"\n")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dirty="0"/>
              <a:t>We can use the counter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/>
              <a:t> as an index to subset data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1:10) {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cat("The",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"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column in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my_plaintext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called",</a:t>
            </a:r>
            <a:b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names(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my_plaintext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)[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"\n")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FADBBD-2B11-46B5-99A6-6BA55D5E06F3}"/>
              </a:ext>
            </a:extLst>
          </p:cNvPr>
          <p:cNvSpPr/>
          <p:nvPr/>
        </p:nvSpPr>
        <p:spPr>
          <a:xfrm>
            <a:off x="407194" y="900000"/>
            <a:ext cx="11430000" cy="5651023"/>
          </a:xfrm>
          <a:prstGeom prst="rect">
            <a:avLst/>
          </a:prstGeom>
          <a:solidFill>
            <a:srgbClr val="FFFFFF">
              <a:alpha val="92941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FF0000"/>
                </a:solidFill>
              </a:rPr>
              <a:t>Use a </a:t>
            </a:r>
            <a:r>
              <a:rPr lang="en-GB" sz="2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while() </a:t>
            </a:r>
            <a:r>
              <a:rPr lang="en-GB" sz="2000" dirty="0">
                <a:solidFill>
                  <a:srgbClr val="FF0000"/>
                </a:solidFill>
              </a:rPr>
              <a:t>loop if you want to iterate until a condition is met.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my_term</a:t>
            </a:r>
            <a:r>
              <a:rPr lang="en-US" sz="2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""                         # </a:t>
            </a:r>
            <a:r>
              <a:rPr lang="en-US" sz="20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initialise</a:t>
            </a:r>
            <a:r>
              <a:rPr lang="en-US" sz="2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 test variable</a:t>
            </a:r>
          </a:p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&lt;- 1                                # </a:t>
            </a:r>
            <a:r>
              <a:rPr lang="en-US" sz="20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initialise</a:t>
            </a:r>
            <a:r>
              <a:rPr lang="en-US" sz="2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 counter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while(!</a:t>
            </a:r>
            <a:r>
              <a:rPr lang="en-US" sz="20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grepl</a:t>
            </a:r>
            <a:r>
              <a:rPr lang="en-US" sz="2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("retinoic", </a:t>
            </a:r>
            <a:r>
              <a:rPr lang="en-US" sz="20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my_term</a:t>
            </a:r>
            <a:r>
              <a:rPr lang="en-US" sz="2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{  # iterate until we find “retinoic”: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my_term</a:t>
            </a:r>
            <a:r>
              <a:rPr lang="en-US" sz="2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20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my_plaintext$Term</a:t>
            </a:r>
            <a:r>
              <a:rPr lang="en-US" sz="2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0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# update the test variable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cat(</a:t>
            </a:r>
            <a:r>
              <a:rPr lang="en-US" sz="20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my_term</a:t>
            </a:r>
            <a:r>
              <a:rPr lang="en-US" sz="2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"\n")                    # print to the screen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20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+ 1                            # increment counter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02236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2A4E3-95DB-0342-BE06-26BDB7BCA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2159D-6E9D-6F45-A0A2-9B53A4BA0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Use a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for()</a:t>
            </a:r>
            <a:r>
              <a:rPr lang="en-GB" dirty="0"/>
              <a:t> </a:t>
            </a:r>
            <a:r>
              <a:rPr lang="en-GB" b="1" dirty="0"/>
              <a:t>loop to find all of the Terms in 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my_excel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/>
              <a:t>which contain: a) "neuron", b) "membrane", c) "development". </a:t>
            </a:r>
            <a:r>
              <a:rPr lang="en-GB" dirty="0"/>
              <a:t>It's your choice whether you want to use base R functions or 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GB" dirty="0"/>
              <a:t> for the </a:t>
            </a:r>
            <a:r>
              <a:rPr lang="en-GB" dirty="0" err="1"/>
              <a:t>subsetting</a:t>
            </a:r>
            <a:r>
              <a:rPr lang="en-GB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6445097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49EAE-FEE8-2742-BC2F-1AD5F494C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Error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3FE66-E1E4-6346-97E4-1C5F53B09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Programmers encounter more errors than outputs!</a:t>
            </a:r>
          </a:p>
          <a:p>
            <a:endParaRPr lang="en-GB" dirty="0"/>
          </a:p>
          <a:p>
            <a:r>
              <a:rPr lang="en-GB" dirty="0"/>
              <a:t>We need to be able to understand </a:t>
            </a:r>
            <a:r>
              <a:rPr lang="en-GB" b="1" dirty="0"/>
              <a:t>errors</a:t>
            </a:r>
            <a:r>
              <a:rPr lang="en-GB" dirty="0"/>
              <a:t> when we encounter them.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read.csv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(file = "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non_existent_file.csv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 in file(file, "rt") : cannot open the connection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addition: Warning message: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file(file, "rt") :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cannot open file '</a:t>
            </a:r>
            <a:r>
              <a:rPr lang="en-GB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non_existent_file.csv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No such file or directory</a:t>
            </a:r>
          </a:p>
          <a:p>
            <a:endParaRPr lang="en-GB" dirty="0"/>
          </a:p>
          <a:p>
            <a:r>
              <a:rPr lang="en-GB" dirty="0"/>
              <a:t>Why did this happen?</a:t>
            </a:r>
          </a:p>
        </p:txBody>
      </p:sp>
    </p:spTree>
    <p:extLst>
      <p:ext uri="{BB962C8B-B14F-4D97-AF65-F5344CB8AC3E}">
        <p14:creationId xmlns:p14="http://schemas.microsoft.com/office/powerpoint/2010/main" val="152050830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49EAE-FEE8-2742-BC2F-1AD5F494C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Error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3FE66-E1E4-6346-97E4-1C5F53B09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need to be able to understand </a:t>
            </a:r>
            <a:r>
              <a:rPr lang="en-GB" b="1" dirty="0"/>
              <a:t>warnings</a:t>
            </a:r>
            <a:r>
              <a:rPr lang="en-GB" dirty="0"/>
              <a:t> when we encounter them.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my_warning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c("hello", 1, 3e-9, FALSE)</a:t>
            </a:r>
          </a:p>
          <a:p>
            <a:pPr marL="0" indent="0">
              <a:buNone/>
            </a:pP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as.integer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my_warning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NA  1  0 NA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Warning message: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NAs introduced by coercion</a:t>
            </a:r>
            <a:endParaRPr lang="en-GB" dirty="0"/>
          </a:p>
          <a:p>
            <a:endParaRPr lang="en-GB" dirty="0"/>
          </a:p>
          <a:p>
            <a:r>
              <a:rPr lang="en-GB" dirty="0"/>
              <a:t>Why did this happen?</a:t>
            </a:r>
          </a:p>
          <a:p>
            <a:r>
              <a:rPr lang="en-GB" dirty="0"/>
              <a:t>Can we ignore this warning?</a:t>
            </a:r>
          </a:p>
        </p:txBody>
      </p:sp>
    </p:spTree>
    <p:extLst>
      <p:ext uri="{BB962C8B-B14F-4D97-AF65-F5344CB8AC3E}">
        <p14:creationId xmlns:p14="http://schemas.microsoft.com/office/powerpoint/2010/main" val="174902992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choices: Contents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Reading and writing data to/from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types in 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Subsetting</a:t>
            </a:r>
            <a:r>
              <a:rPr lang="en-US" dirty="0"/>
              <a:t> data I: base 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Subsetting</a:t>
            </a:r>
            <a:r>
              <a:rPr lang="en-US" dirty="0"/>
              <a:t> data II: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Operators and control structures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Error handling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Extension: regular expressions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512637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49EAE-FEE8-2742-BC2F-1AD5F494C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Error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3FE66-E1E4-6346-97E4-1C5F53B09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need to be able to understand </a:t>
            </a:r>
            <a:r>
              <a:rPr lang="en-GB" b="1" dirty="0"/>
              <a:t>warnings</a:t>
            </a:r>
            <a:r>
              <a:rPr lang="en-GB" dirty="0"/>
              <a:t> when we encounter them.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ggpubr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Loading required package: </a:t>
            </a:r>
            <a:r>
              <a:rPr lang="en-GB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magrittr</a:t>
            </a:r>
            <a:endParaRPr lang="en-GB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Warning message: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 ‘</a:t>
            </a:r>
            <a:r>
              <a:rPr lang="en-GB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ggpubr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 was built under R version 3.6.3 </a:t>
            </a:r>
            <a:endParaRPr lang="en-GB" dirty="0">
              <a:solidFill>
                <a:srgbClr val="FF0000"/>
              </a:solidFill>
            </a:endParaRPr>
          </a:p>
          <a:p>
            <a:endParaRPr lang="en-GB" dirty="0"/>
          </a:p>
          <a:p>
            <a:r>
              <a:rPr lang="en-GB" dirty="0"/>
              <a:t>Why did this happen?</a:t>
            </a:r>
          </a:p>
          <a:p>
            <a:r>
              <a:rPr lang="en-GB" dirty="0"/>
              <a:t>Can we ignore this warning?</a:t>
            </a:r>
          </a:p>
          <a:p>
            <a:r>
              <a:rPr lang="en-GB" dirty="0"/>
              <a:t>How are warnings different from errors?</a:t>
            </a:r>
          </a:p>
        </p:txBody>
      </p:sp>
    </p:spTree>
    <p:extLst>
      <p:ext uri="{BB962C8B-B14F-4D97-AF65-F5344CB8AC3E}">
        <p14:creationId xmlns:p14="http://schemas.microsoft.com/office/powerpoint/2010/main" val="34284504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F600C-C7B0-C540-B2E0-0BE287897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Error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FBBE6-2EFD-214C-AEB7-0315D5FF0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need to know how to search for fixes for errors we aren’t sure about.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my_excel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[100]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Error: Positive column indexes in `[` must match number of columns: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`.data` has 13 columns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Position 1 equals 100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549625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F600C-C7B0-C540-B2E0-0BE287897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Error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FBBE6-2EFD-214C-AEB7-0315D5FF0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need to know how to search for fixes for errors we aren’t sure about.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my_excel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[100]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Error: Positive column indexes in `[` must match number of columns: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`.data` has 13 columns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Position 1 equals 100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138398-08BC-B64E-A4E8-33B0D1D62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994" y="436738"/>
            <a:ext cx="7670006" cy="598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8879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F600C-C7B0-C540-B2E0-0BE287897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Error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FBBE6-2EFD-214C-AEB7-0315D5FF0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need to know how to search for fixes for errors we aren’t sure about.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my_excel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[100]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Error: Positive column indexes in `[` must match number of columns: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`.data` has 13 columns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Position 1 equals 100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F7148-66B2-E04F-9AF5-887CC530A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145" y="0"/>
            <a:ext cx="46859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81456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F600C-C7B0-C540-B2E0-0BE287897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FBBE6-2EFD-214C-AEB7-0315D5FF0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Run the following commands, which will throw warnings or errors. Reason with yourself or check online to understand what happened. Change the code to clear the error.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log(-1)</a:t>
            </a:r>
          </a:p>
          <a:p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library(ggplto2)</a:t>
            </a:r>
          </a:p>
          <a:p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my_excel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filter(c(TRUE, TRUE, TRUE))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32713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152AA-E2B6-4447-B3DE-9D3495A85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Extension: regular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BF049-3165-8442-A8B3-6473C835E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Say we want to filter for terms containing “synapse”. But then we’ll miss the terms containing “synaptic”. How can we deal with this?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my_excel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filter(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grepl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synap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Term)) %&gt;% select(Term)</a:t>
            </a:r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pattern = </a:t>
            </a:r>
            <a:r>
              <a:rPr lang="en-GB" dirty="0"/>
              <a:t>argument in the 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grepl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GB" dirty="0"/>
              <a:t>call supports regular expressions (regex). Try this: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my_excel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filter(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grepl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("regulation.+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synap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Term)) %&gt;% select(Term)</a:t>
            </a:r>
          </a:p>
          <a:p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/>
              <a:t>What does this do?</a:t>
            </a:r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927128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152AA-E2B6-4447-B3DE-9D3495A85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Extension: regular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BF049-3165-8442-A8B3-6473C835E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063" y="1089219"/>
            <a:ext cx="11280263" cy="5389639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We use different characters in our regex to match special characters or sets of characters in our input string.</a:t>
            </a:r>
          </a:p>
          <a:p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  <a:r>
              <a:rPr lang="en-GB" dirty="0"/>
              <a:t>matches any character</a:t>
            </a:r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\\w </a:t>
            </a:r>
            <a:r>
              <a:rPr lang="en-GB" dirty="0"/>
              <a:t>matches any word character (A-Z, a-z, 0-9, _)</a:t>
            </a:r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\\d </a:t>
            </a:r>
            <a:r>
              <a:rPr lang="en-GB" dirty="0"/>
              <a:t>matches any digit</a:t>
            </a:r>
          </a:p>
          <a:p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\t </a:t>
            </a:r>
            <a:r>
              <a:rPr lang="en-GB" dirty="0"/>
              <a:t>matches the tab character</a:t>
            </a:r>
          </a:p>
          <a:p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\n </a:t>
            </a:r>
            <a:r>
              <a:rPr lang="en-GB" dirty="0"/>
              <a:t>matches the newline character</a:t>
            </a:r>
          </a:p>
          <a:p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^ </a:t>
            </a:r>
            <a:r>
              <a:rPr lang="en-GB" dirty="0"/>
              <a:t>matches the start of a string</a:t>
            </a:r>
          </a:p>
          <a:p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dirty="0"/>
              <a:t>matches the end of a string</a:t>
            </a:r>
          </a:p>
          <a:p>
            <a:endParaRPr lang="en-GB" dirty="0"/>
          </a:p>
          <a:p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GB" dirty="0"/>
              <a:t>matches at least once</a:t>
            </a:r>
          </a:p>
          <a:p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GB" dirty="0"/>
              <a:t>matches at least zero times</a:t>
            </a:r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{n} </a:t>
            </a:r>
            <a:r>
              <a:rPr lang="en-GB" dirty="0"/>
              <a:t>matches exactly n times</a:t>
            </a:r>
          </a:p>
          <a:p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{n,} </a:t>
            </a:r>
            <a:r>
              <a:rPr lang="en-GB" dirty="0"/>
              <a:t>matches at least n times</a:t>
            </a:r>
          </a:p>
          <a:p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n,m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en-GB" dirty="0"/>
              <a:t>matches between n and m times</a:t>
            </a:r>
          </a:p>
          <a:p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\\+ </a:t>
            </a:r>
            <a:r>
              <a:rPr lang="en-GB" dirty="0"/>
              <a:t>regex escape. This matches a literal “+” rather than interpreting it as regex.</a:t>
            </a:r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019326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46FA8-387D-A74E-AE6E-9E19F01F7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Free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87102-A140-F943-99EC-57A8E1229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Find all of the terms in 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my_excel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/>
              <a:t>for which Overlap contains two digits, followed by a slash, followed by three digits.</a:t>
            </a:r>
          </a:p>
        </p:txBody>
      </p:sp>
    </p:spTree>
    <p:extLst>
      <p:ext uri="{BB962C8B-B14F-4D97-AF65-F5344CB8AC3E}">
        <p14:creationId xmlns:p14="http://schemas.microsoft.com/office/powerpoint/2010/main" val="1539421400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7DC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_DSC1517.jpg">
            <a:extLst>
              <a:ext uri="{FF2B5EF4-FFF2-40B4-BE49-F238E27FC236}">
                <a16:creationId xmlns:a16="http://schemas.microsoft.com/office/drawing/2014/main" id="{6F93A230-7676-1F4E-9F86-F0707BB3B6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" t="3167" b="13337"/>
          <a:stretch/>
        </p:blipFill>
        <p:spPr>
          <a:xfrm>
            <a:off x="0" y="0"/>
            <a:ext cx="12244390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9CDD194-1527-4B40-A500-9A31309D7B23}"/>
              </a:ext>
            </a:extLst>
          </p:cNvPr>
          <p:cNvGrpSpPr>
            <a:grpSpLocks noChangeAspect="1"/>
          </p:cNvGrpSpPr>
          <p:nvPr/>
        </p:nvGrpSpPr>
        <p:grpSpPr>
          <a:xfrm>
            <a:off x="10534388" y="0"/>
            <a:ext cx="1710000" cy="1303021"/>
            <a:chOff x="7949775" y="1"/>
            <a:chExt cx="1194225" cy="910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2ACF25-581A-8F4C-9474-7A61DC85B1E4}"/>
                </a:ext>
              </a:extLst>
            </p:cNvPr>
            <p:cNvSpPr/>
            <p:nvPr userDrawn="1"/>
          </p:nvSpPr>
          <p:spPr>
            <a:xfrm>
              <a:off x="7949775" y="1"/>
              <a:ext cx="1194225" cy="91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KCL-LOGO-UK-1.png">
              <a:extLst>
                <a:ext uri="{FF2B5EF4-FFF2-40B4-BE49-F238E27FC236}">
                  <a16:creationId xmlns:a16="http://schemas.microsoft.com/office/drawing/2014/main" id="{1ABDF81F-3A71-C940-A37C-C208BB932C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9775" y="258"/>
              <a:ext cx="1194225" cy="909486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36864-A815-5E44-898D-E8C2CDDC46D0}"/>
              </a:ext>
            </a:extLst>
          </p:cNvPr>
          <p:cNvSpPr/>
          <p:nvPr/>
        </p:nvSpPr>
        <p:spPr>
          <a:xfrm>
            <a:off x="0" y="3460750"/>
            <a:ext cx="12244388" cy="339725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100000"/>
                  <a:alpha val="50000"/>
                </a:schemeClr>
              </a:gs>
              <a:gs pos="100000">
                <a:srgbClr val="FFFFFF">
                  <a:alpha val="0"/>
                  <a:lumMod val="0"/>
                </a:srgb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CD7633F8-8F33-8144-B9BF-0B4C6F31ECB0}"/>
              </a:ext>
            </a:extLst>
          </p:cNvPr>
          <p:cNvSpPr txBox="1">
            <a:spLocks/>
          </p:cNvSpPr>
          <p:nvPr/>
        </p:nvSpPr>
        <p:spPr>
          <a:xfrm>
            <a:off x="360000" y="5920728"/>
            <a:ext cx="8424000" cy="79204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sz="2000" kern="1200">
                <a:solidFill>
                  <a:srgbClr val="FFFFFF"/>
                </a:solidFill>
                <a:latin typeface="Georgia"/>
                <a:ea typeface="+mn-ea"/>
                <a:cs typeface="Georgia"/>
              </a:defRPr>
            </a:lvl1pPr>
            <a:lvl2pPr marL="457200" indent="0" algn="ctr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Georgia"/>
                <a:ea typeface="+mn-ea"/>
                <a:cs typeface="Georgia"/>
              </a:defRPr>
            </a:lvl2pPr>
            <a:lvl3pPr marL="914400" indent="0" algn="ctr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Georgia"/>
                <a:ea typeface="+mn-ea"/>
                <a:cs typeface="Georgia"/>
              </a:defRPr>
            </a:lvl3pPr>
            <a:lvl4pPr marL="1371600" indent="0" algn="ctr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Georgia"/>
                <a:ea typeface="+mn-ea"/>
                <a:cs typeface="Georgia"/>
              </a:defRPr>
            </a:lvl4pPr>
            <a:lvl5pPr marL="1828800" indent="0" algn="ctr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Georgia"/>
                <a:ea typeface="+mn-ea"/>
                <a:cs typeface="Georgia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MSc Microbiome in Health and Disease | Module 2</a:t>
            </a:r>
          </a:p>
          <a:p>
            <a:r>
              <a:rPr lang="en-GB" dirty="0"/>
              <a:t>Simon Lam, </a:t>
            </a:r>
            <a:r>
              <a:rPr lang="en-GB" dirty="0" err="1"/>
              <a:t>Bouchra</a:t>
            </a:r>
            <a:r>
              <a:rPr lang="en-GB" dirty="0"/>
              <a:t> </a:t>
            </a:r>
            <a:r>
              <a:rPr lang="en-GB" dirty="0" err="1"/>
              <a:t>Ezzamouri</a:t>
            </a:r>
            <a:r>
              <a:rPr lang="en-GB" dirty="0"/>
              <a:t>, Frederick </a:t>
            </a:r>
            <a:r>
              <a:rPr lang="en-GB" dirty="0" err="1"/>
              <a:t>Clasen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26A492B-E493-3845-84DB-BB4C57B8B2D6}"/>
              </a:ext>
            </a:extLst>
          </p:cNvPr>
          <p:cNvSpPr txBox="1">
            <a:spLocks/>
          </p:cNvSpPr>
          <p:nvPr/>
        </p:nvSpPr>
        <p:spPr>
          <a:xfrm>
            <a:off x="360000" y="4439505"/>
            <a:ext cx="8424000" cy="14054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500" kern="1200">
                <a:solidFill>
                  <a:srgbClr val="FFFFFF"/>
                </a:solidFill>
                <a:latin typeface="Impact"/>
                <a:ea typeface="+mj-ea"/>
                <a:cs typeface="Impact"/>
              </a:defRPr>
            </a:lvl1pPr>
          </a:lstStyle>
          <a:p>
            <a:r>
              <a:rPr lang="en-GB" dirty="0"/>
              <a:t>Programming with R:</a:t>
            </a:r>
            <a:br>
              <a:rPr lang="en-GB"/>
            </a:br>
            <a:r>
              <a:rPr lang="en-GB"/>
              <a:t>II. </a:t>
            </a:r>
            <a:r>
              <a:rPr lang="en-GB" dirty="0"/>
              <a:t>Choices of a statistician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617571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choices: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Revision: normality tests</a:t>
            </a:r>
          </a:p>
          <a:p>
            <a:r>
              <a:rPr lang="en-US" dirty="0"/>
              <a:t>Tests for differing means: Parametric and non-parametric tests</a:t>
            </a:r>
          </a:p>
          <a:p>
            <a:r>
              <a:rPr lang="en-US" dirty="0"/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27664742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7B782-8951-466F-86F7-70A06FC1E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Reading and writing data to/from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46A28-6A97-4FDB-8CB1-048BD5845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need to make choices when we share files with other people.</a:t>
            </a:r>
            <a:br>
              <a:rPr lang="en-GB" dirty="0"/>
            </a:br>
            <a:endParaRPr lang="en-GB" dirty="0"/>
          </a:p>
          <a:p>
            <a:r>
              <a:rPr lang="en-GB" b="1" dirty="0"/>
              <a:t>Plaintext</a:t>
            </a:r>
          </a:p>
          <a:p>
            <a:pPr lvl="1"/>
            <a:r>
              <a:rPr lang="en-GB" dirty="0"/>
              <a:t>Easy to open</a:t>
            </a:r>
          </a:p>
          <a:p>
            <a:pPr lvl="1"/>
            <a:r>
              <a:rPr lang="en-GB" dirty="0"/>
              <a:t>Fast to open</a:t>
            </a:r>
          </a:p>
          <a:p>
            <a:pPr lvl="1"/>
            <a:r>
              <a:rPr lang="en-GB" dirty="0"/>
              <a:t>Machine-readable*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Large </a:t>
            </a:r>
            <a:r>
              <a:rPr lang="en-GB" dirty="0" err="1">
                <a:solidFill>
                  <a:srgbClr val="FF0000"/>
                </a:solidFill>
              </a:rPr>
              <a:t>filesize</a:t>
            </a:r>
            <a:r>
              <a:rPr lang="en-GB" dirty="0">
                <a:solidFill>
                  <a:srgbClr val="FF0000"/>
                </a:solidFill>
              </a:rPr>
              <a:t> (unless compressed)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Not always human-readable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Limited range of data types</a:t>
            </a:r>
          </a:p>
          <a:p>
            <a:pPr lvl="1"/>
            <a:endParaRPr lang="en-GB" dirty="0"/>
          </a:p>
        </p:txBody>
      </p:sp>
      <p:pic>
        <p:nvPicPr>
          <p:cNvPr id="1026" name="Picture 2" descr="7.1 FASTA and FASTQ formats | Computational Genomics with R">
            <a:extLst>
              <a:ext uri="{FF2B5EF4-FFF2-40B4-BE49-F238E27FC236}">
                <a16:creationId xmlns:a16="http://schemas.microsoft.com/office/drawing/2014/main" id="{68DF47FF-0A17-4028-8360-0318E2523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389" y="1664772"/>
            <a:ext cx="5294743" cy="176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DD484E-C443-4F0D-BF95-EDDD94DC1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7389" y="3629976"/>
            <a:ext cx="5572903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16414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DC440-0DD0-0140-BBB3-1B08571CE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Normality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E5CA2-44C3-F74D-AA94-AA83FC261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Some statistical tests require an assumption of normally distributed data.</a:t>
            </a:r>
          </a:p>
          <a:p>
            <a:endParaRPr lang="en-GB" dirty="0"/>
          </a:p>
          <a:p>
            <a:r>
              <a:rPr lang="en-GB" dirty="0"/>
              <a:t>Use the Shapiro-Wilk test, Kolmogorov-Smirnov test, or QQ plot</a:t>
            </a:r>
          </a:p>
          <a:p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shapiro.test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(my_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rdata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$`Odds Ratio`)</a:t>
            </a:r>
          </a:p>
          <a:p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ks.test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(my_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rdata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$`Odds Ratio`, "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pnorm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qqnorm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(my_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rdata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$`Odds Ratio`)</a:t>
            </a:r>
            <a:endParaRPr lang="en-GB" dirty="0"/>
          </a:p>
          <a:p>
            <a:endParaRPr lang="en-GB" dirty="0"/>
          </a:p>
          <a:p>
            <a:r>
              <a:rPr lang="en-GB" dirty="0"/>
              <a:t>Exercise: Are the data in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rdata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$`Combined Score` </a:t>
            </a:r>
            <a:r>
              <a:rPr lang="en-GB" dirty="0"/>
              <a:t>normally distributed?</a:t>
            </a:r>
          </a:p>
        </p:txBody>
      </p:sp>
    </p:spTree>
    <p:extLst>
      <p:ext uri="{BB962C8B-B14F-4D97-AF65-F5344CB8AC3E}">
        <p14:creationId xmlns:p14="http://schemas.microsoft.com/office/powerpoint/2010/main" val="3782451205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DC440-0DD0-0140-BBB3-1B08571CE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Tests for differing means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E5CA2-44C3-F74D-AA94-AA83FC261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Recall that when we can assume normally distributed data, we can use t-tests to compare the means of two populations, or ANOVA to compare the means of multiple populations. These are parametric tests.</a:t>
            </a:r>
          </a:p>
          <a:p>
            <a:endParaRPr lang="en-GB" dirty="0"/>
          </a:p>
          <a:p>
            <a:r>
              <a:rPr lang="en-GB" sz="16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t.test</a:t>
            </a:r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lang="en-GB" sz="16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my_rdata</a:t>
            </a:r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filter(Graph == "AD") %&gt;% select(`Odds Ratio`) %&gt;% </a:t>
            </a:r>
            <a:r>
              <a:rPr lang="en-GB" sz="16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unlist</a:t>
            </a:r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  <a:b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y = </a:t>
            </a:r>
            <a:r>
              <a:rPr lang="en-GB" sz="16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my_rdata</a:t>
            </a:r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filter(Graph == "PD") %&gt;% select(`Odds Ratio`) %&gt;% </a:t>
            </a:r>
            <a:r>
              <a:rPr lang="en-GB" sz="16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unlist</a:t>
            </a:r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endParaRPr lang="en-GB" sz="16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 &lt;- </a:t>
            </a:r>
            <a:r>
              <a:rPr lang="en-GB" sz="16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aov</a:t>
            </a:r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(formula = `Odds Ratio` ~ </a:t>
            </a:r>
            <a:r>
              <a:rPr lang="en-GB" sz="16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Gene_set</a:t>
            </a:r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data = </a:t>
            </a:r>
            <a:r>
              <a:rPr lang="en-GB" sz="16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my_rdata</a:t>
            </a:r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summary(result)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Exercise: Using parametric tests, are there significant differences in the means of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rdata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$`Combined Score` </a:t>
            </a:r>
            <a:r>
              <a:rPr lang="en-GB" dirty="0"/>
              <a:t>between AD and PD graphs? How about in gene sets?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124749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DC440-0DD0-0140-BBB3-1B08571CE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Tests for differing means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E5CA2-44C3-F74D-AA94-AA83FC261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But our data aren’t normally distributed, so we should use instead the Wilcoxon rank-sum test (two populations) or the Kruskal-Wallis test (multiple populations). These are non-parametric tests.</a:t>
            </a:r>
          </a:p>
          <a:p>
            <a:endParaRPr lang="en-GB" dirty="0"/>
          </a:p>
          <a:p>
            <a:r>
              <a:rPr lang="en-GB" sz="16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wilcox.test</a:t>
            </a:r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lang="en-GB" sz="16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my_rdata</a:t>
            </a:r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filter(Graph == "AD") %&gt;% select(`Odds Ratio`) %&gt;% </a:t>
            </a:r>
            <a:r>
              <a:rPr lang="en-GB" sz="16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unlist</a:t>
            </a:r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  <a:b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y = </a:t>
            </a:r>
            <a:r>
              <a:rPr lang="en-GB" sz="16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my_rdata</a:t>
            </a:r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filter(Graph == "PD") %&gt;% select(`Odds Ratio`) %&gt;% </a:t>
            </a:r>
            <a:r>
              <a:rPr lang="en-GB" sz="16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unlist</a:t>
            </a:r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r>
              <a:rPr lang="en-GB" sz="16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kruskal.test</a:t>
            </a:r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(formula = `Odds Ratio` ~ </a:t>
            </a:r>
            <a:r>
              <a:rPr lang="en-GB" sz="16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Gene_set</a:t>
            </a:r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data = </a:t>
            </a:r>
            <a:r>
              <a:rPr lang="en-GB" sz="16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my_rdata</a:t>
            </a:r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GB" sz="16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Exercise: Using non-parametric tests, are there significant differences in the means of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rdata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$`Combined Score` </a:t>
            </a:r>
            <a:r>
              <a:rPr lang="en-GB" dirty="0">
                <a:solidFill>
                  <a:prstClr val="black"/>
                </a:solidFill>
              </a:rPr>
              <a:t>between AD and PD graphs? How about in gene sets?</a:t>
            </a:r>
          </a:p>
          <a:p>
            <a:endParaRPr lang="en-GB" sz="16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855867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51574-1F68-E244-AEB3-63B0CEBC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visualisation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CD998-5B1B-AB4D-BB34-9BF92EF74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CC5D2A-19D3-A546-A636-5FBCB4F71A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44"/>
          <a:stretch/>
        </p:blipFill>
        <p:spPr bwMode="auto">
          <a:xfrm>
            <a:off x="5203515" y="0"/>
            <a:ext cx="6438358" cy="686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48B71C8-774D-D541-9492-B9A5C9BC56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" t="25529" r="90119" b="69268"/>
          <a:stretch/>
        </p:blipFill>
        <p:spPr bwMode="auto">
          <a:xfrm>
            <a:off x="5203515" y="1055403"/>
            <a:ext cx="497445" cy="61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33629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7B782-8951-466F-86F7-70A06FC1E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Reading and writing data to/from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46A28-6A97-4FDB-8CB1-048BD5845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need to make choices when we share files with other people.</a:t>
            </a:r>
            <a:br>
              <a:rPr lang="en-GB" dirty="0"/>
            </a:br>
            <a:endParaRPr lang="en-GB" dirty="0"/>
          </a:p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Plaintext</a:t>
            </a:r>
          </a:p>
          <a:p>
            <a:r>
              <a:rPr lang="en-GB" b="1" dirty="0"/>
              <a:t>Excel</a:t>
            </a:r>
          </a:p>
          <a:p>
            <a:pPr lvl="1"/>
            <a:r>
              <a:rPr lang="en-GB" dirty="0"/>
              <a:t>Easy to open</a:t>
            </a:r>
          </a:p>
          <a:p>
            <a:pPr lvl="1"/>
            <a:r>
              <a:rPr lang="en-GB" dirty="0"/>
              <a:t>Machine-readable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Slower to work with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Has autocorrect issues[1]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B2E6FA-FDBB-4632-B59C-F13FA2D04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714" y="2080147"/>
            <a:ext cx="7353612" cy="30047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AE72EF-0202-4FC1-90F1-FC391F834A7B}"/>
              </a:ext>
            </a:extLst>
          </p:cNvPr>
          <p:cNvSpPr txBox="1"/>
          <p:nvPr/>
        </p:nvSpPr>
        <p:spPr>
          <a:xfrm>
            <a:off x="84908" y="6394268"/>
            <a:ext cx="5499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[1] </a:t>
            </a:r>
            <a:r>
              <a:rPr lang="en-GB" dirty="0">
                <a:hlinkClick r:id="rId4"/>
              </a:rPr>
              <a:t>https://doi.org/10.1038/d41586-021-02211-4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143132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7B782-8951-466F-86F7-70A06FC1E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Reading and writing data to/from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46A28-6A97-4FDB-8CB1-048BD5845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need to make choices when we share files with other people.</a:t>
            </a:r>
            <a:br>
              <a:rPr lang="en-GB" dirty="0"/>
            </a:br>
            <a:endParaRPr lang="en-GB" dirty="0"/>
          </a:p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Plaintext</a:t>
            </a:r>
          </a:p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Excel</a:t>
            </a:r>
          </a:p>
          <a:p>
            <a:r>
              <a:rPr lang="en-GB" b="1" dirty="0" err="1"/>
              <a:t>RData</a:t>
            </a:r>
            <a:endParaRPr lang="en-GB" b="1" dirty="0"/>
          </a:p>
          <a:p>
            <a:pPr lvl="1"/>
            <a:r>
              <a:rPr lang="en-GB" dirty="0"/>
              <a:t>Smaller </a:t>
            </a:r>
            <a:r>
              <a:rPr lang="en-GB" dirty="0" err="1"/>
              <a:t>filesize</a:t>
            </a:r>
            <a:endParaRPr lang="en-GB" dirty="0"/>
          </a:p>
          <a:p>
            <a:pPr lvl="1"/>
            <a:r>
              <a:rPr lang="en-GB" dirty="0"/>
              <a:t>Supports specialist data types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Only works in R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7C8A80-2406-4E0D-87D4-C3145F451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194" y="1854447"/>
            <a:ext cx="3524742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0182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B8DF5-BDA8-45B1-BE17-D815D8761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96380-15FF-4537-9147-3F6B7BD84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read plaintext files, use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read.csv()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To read Excel files, use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read_excel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from the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readxl</a:t>
            </a:r>
            <a:r>
              <a:rPr lang="en-US" dirty="0"/>
              <a:t> package.</a:t>
            </a:r>
            <a:br>
              <a:rPr lang="en-US" dirty="0"/>
            </a:br>
            <a:r>
              <a:rPr lang="en-US" dirty="0"/>
              <a:t>To read </a:t>
            </a:r>
            <a:r>
              <a:rPr lang="en-US" dirty="0" err="1"/>
              <a:t>RData</a:t>
            </a:r>
            <a:r>
              <a:rPr lang="en-US" dirty="0"/>
              <a:t> files, use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load()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TIP: Press Tab while your cursor is between the brackets of any function to see its usage.</a:t>
            </a:r>
          </a:p>
          <a:p>
            <a:endParaRPr lang="en-US" dirty="0"/>
          </a:p>
          <a:p>
            <a:r>
              <a:rPr lang="en-US" dirty="0"/>
              <a:t>To write plaintext files, use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write.csv()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To write Excel files, use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write_xlsx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from the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writexl</a:t>
            </a:r>
            <a:r>
              <a:rPr lang="en-US" dirty="0"/>
              <a:t> package.</a:t>
            </a:r>
            <a:br>
              <a:rPr lang="en-US" dirty="0"/>
            </a:br>
            <a:r>
              <a:rPr lang="en-US" dirty="0"/>
              <a:t>To write </a:t>
            </a:r>
            <a:r>
              <a:rPr lang="en-US" dirty="0" err="1"/>
              <a:t>RData</a:t>
            </a:r>
            <a:r>
              <a:rPr lang="en-US" dirty="0"/>
              <a:t> files, use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save()</a:t>
            </a:r>
            <a:r>
              <a:rPr lang="en-US" dirty="0"/>
              <a:t>.</a:t>
            </a:r>
            <a:br>
              <a:rPr lang="en-US" dirty="0"/>
            </a:br>
            <a:r>
              <a:rPr lang="en-US" b="1" dirty="0"/>
              <a:t>Complete the code to save the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my_plaintext</a:t>
            </a:r>
            <a:r>
              <a:rPr lang="en-US" b="1" dirty="0"/>
              <a:t>,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my_excel</a:t>
            </a:r>
            <a:r>
              <a:rPr lang="en-US" b="1" dirty="0"/>
              <a:t>, and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my_rdata</a:t>
            </a:r>
            <a:r>
              <a:rPr lang="en-US" b="1" dirty="0"/>
              <a:t> objects to the files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my_plaintext.csv</a:t>
            </a:r>
            <a:r>
              <a:rPr lang="en-US" b="1" dirty="0"/>
              <a:t>,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my_excel.xlsx</a:t>
            </a:r>
            <a:r>
              <a:rPr lang="en-US" b="1" dirty="0"/>
              <a:t>, and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my_rdata.RData</a:t>
            </a:r>
            <a:r>
              <a:rPr lang="en-US" b="1" dirty="0"/>
              <a:t>, respectively.</a:t>
            </a:r>
            <a:br>
              <a:rPr lang="en-US" dirty="0"/>
            </a:br>
            <a:r>
              <a:rPr lang="en-US" dirty="0"/>
              <a:t>EXTENSION: What factors will influence which file you'll choose to share with other people? Which is the best choice for 1) an R statistician? 2) an Python statistician? 3) a non-statistician? 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84031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CDC7D-9D70-48FC-AD0B-E5D404820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types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E146F-2EDB-4145-820B-B7B95C738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063" y="1089220"/>
            <a:ext cx="11280263" cy="558878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We need to make sure that our data are stored as the correct data type.</a:t>
            </a:r>
          </a:p>
          <a:p>
            <a:endParaRPr lang="en-GB" dirty="0"/>
          </a:p>
          <a:p>
            <a:r>
              <a:rPr lang="en-GB" dirty="0"/>
              <a:t>Numeric</a:t>
            </a:r>
          </a:p>
          <a:p>
            <a:pPr lvl="1"/>
            <a:r>
              <a:rPr lang="en-GB" dirty="0"/>
              <a:t>Integer</a:t>
            </a:r>
          </a:p>
          <a:p>
            <a:pPr lvl="1"/>
            <a:r>
              <a:rPr lang="en-GB" dirty="0"/>
              <a:t>Double (floating point number)</a:t>
            </a:r>
          </a:p>
          <a:p>
            <a:pPr lvl="1"/>
            <a:r>
              <a:rPr lang="en-GB" dirty="0"/>
              <a:t>Matrix</a:t>
            </a:r>
          </a:p>
          <a:p>
            <a:r>
              <a:rPr lang="en-GB" dirty="0"/>
              <a:t>Logical (</a:t>
            </a:r>
            <a:r>
              <a:rPr lang="en-GB" dirty="0" err="1"/>
              <a:t>boolean</a:t>
            </a:r>
            <a:r>
              <a:rPr lang="en-GB" dirty="0"/>
              <a:t>)</a:t>
            </a:r>
          </a:p>
          <a:p>
            <a:r>
              <a:rPr lang="en-GB" dirty="0"/>
              <a:t>Character (string)</a:t>
            </a:r>
          </a:p>
          <a:p>
            <a:pPr lvl="1"/>
            <a:r>
              <a:rPr lang="en-GB" dirty="0"/>
              <a:t>Factor</a:t>
            </a:r>
          </a:p>
          <a:p>
            <a:r>
              <a:rPr lang="en-GB" dirty="0"/>
              <a:t>List</a:t>
            </a:r>
          </a:p>
          <a:p>
            <a:pPr lvl="1"/>
            <a:r>
              <a:rPr lang="en-GB" dirty="0"/>
              <a:t>Data frame</a:t>
            </a:r>
          </a:p>
          <a:p>
            <a:pPr lvl="1"/>
            <a:endParaRPr lang="en-GB" dirty="0"/>
          </a:p>
          <a:p>
            <a:r>
              <a:rPr lang="en-GB" dirty="0"/>
              <a:t>Check data types using the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glimpse()</a:t>
            </a:r>
            <a:r>
              <a:rPr lang="en-GB" dirty="0"/>
              <a:t> function from the </a:t>
            </a:r>
            <a:r>
              <a:rPr lang="en-GB" dirty="0" err="1"/>
              <a:t>dplyr</a:t>
            </a:r>
            <a:r>
              <a:rPr lang="en-GB" dirty="0"/>
              <a:t> package</a:t>
            </a:r>
          </a:p>
          <a:p>
            <a:endParaRPr lang="en-GB" dirty="0"/>
          </a:p>
          <a:p>
            <a:r>
              <a:rPr lang="en-GB" dirty="0"/>
              <a:t>What operations can we only do with certain data types?</a:t>
            </a:r>
          </a:p>
          <a:p>
            <a:r>
              <a:rPr lang="en-GB" dirty="0"/>
              <a:t>What are the consequences of storing </a:t>
            </a:r>
            <a:r>
              <a:rPr lang="en-GB" dirty="0" err="1"/>
              <a:t>numerics</a:t>
            </a:r>
            <a:r>
              <a:rPr lang="en-GB" dirty="0"/>
              <a:t> as characters?</a:t>
            </a:r>
          </a:p>
        </p:txBody>
      </p:sp>
    </p:spTree>
    <p:extLst>
      <p:ext uri="{BB962C8B-B14F-4D97-AF65-F5344CB8AC3E}">
        <p14:creationId xmlns:p14="http://schemas.microsoft.com/office/powerpoint/2010/main" val="195267323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CDC7D-9D70-48FC-AD0B-E5D404820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types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E146F-2EDB-4145-820B-B7B95C738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need to be able to convert data into a different type.</a:t>
            </a:r>
          </a:p>
          <a:p>
            <a:endParaRPr lang="en-GB" dirty="0"/>
          </a:p>
          <a:p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as.integer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as.double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as.logical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as.character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as.list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as.data.frame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/>
              <a:t>Can we always convert characters to </a:t>
            </a:r>
            <a:r>
              <a:rPr lang="en-GB" dirty="0" err="1"/>
              <a:t>numerics</a:t>
            </a:r>
            <a:r>
              <a:rPr lang="en-GB" dirty="0"/>
              <a:t>?</a:t>
            </a:r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78025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KCL UPDATE v4 16x9">
  <a:themeElements>
    <a:clrScheme name="KCL">
      <a:dk1>
        <a:sysClr val="windowText" lastClr="000000"/>
      </a:dk1>
      <a:lt1>
        <a:sysClr val="window" lastClr="FFFFFF"/>
      </a:lt1>
      <a:dk2>
        <a:srgbClr val="0A2D50"/>
      </a:dk2>
      <a:lt2>
        <a:srgbClr val="CDD7DC"/>
      </a:lt2>
      <a:accent1>
        <a:srgbClr val="E2231A"/>
      </a:accent1>
      <a:accent2>
        <a:srgbClr val="FF5F05"/>
      </a:accent2>
      <a:accent3>
        <a:srgbClr val="F5B90F"/>
      </a:accent3>
      <a:accent4>
        <a:srgbClr val="C8E128"/>
      </a:accent4>
      <a:accent5>
        <a:srgbClr val="009EA0"/>
      </a:accent5>
      <a:accent6>
        <a:srgbClr val="005AD2"/>
      </a:accent6>
      <a:hlink>
        <a:srgbClr val="E2231A"/>
      </a:hlink>
      <a:folHlink>
        <a:srgbClr val="E2231A"/>
      </a:folHlink>
    </a:clrScheme>
    <a:fontScheme name="KCL-fonts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80815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KCL UPDATE v4 16x9.potx</Template>
  <TotalTime>2422</TotalTime>
  <Words>3629</Words>
  <Application>Microsoft Office PowerPoint</Application>
  <PresentationFormat>Custom</PresentationFormat>
  <Paragraphs>424</Paragraphs>
  <Slides>43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Courier New</vt:lpstr>
      <vt:lpstr>Georgia</vt:lpstr>
      <vt:lpstr>Impact</vt:lpstr>
      <vt:lpstr>KCL UPDATE v4 16x9</vt:lpstr>
      <vt:lpstr>PowerPoint Presentation</vt:lpstr>
      <vt:lpstr>PowerPoint Presentation</vt:lpstr>
      <vt:lpstr>Programming choices: Contents</vt:lpstr>
      <vt:lpstr>Reading and writing data to/from file</vt:lpstr>
      <vt:lpstr>Reading and writing data to/from file</vt:lpstr>
      <vt:lpstr>Reading and writing data to/from file</vt:lpstr>
      <vt:lpstr>Exercise 1</vt:lpstr>
      <vt:lpstr>Data types in R</vt:lpstr>
      <vt:lpstr>Data types in R</vt:lpstr>
      <vt:lpstr>Exercise 2</vt:lpstr>
      <vt:lpstr>Subsetting data I: base R</vt:lpstr>
      <vt:lpstr>Subsetting data I: base R</vt:lpstr>
      <vt:lpstr>Subsetting data I: base R</vt:lpstr>
      <vt:lpstr>Subsetting data I: base R</vt:lpstr>
      <vt:lpstr>Subsetting data I: base R</vt:lpstr>
      <vt:lpstr>Exercise 3</vt:lpstr>
      <vt:lpstr>Subsetting data II: dplyr</vt:lpstr>
      <vt:lpstr>Subsetting data II: dplyr</vt:lpstr>
      <vt:lpstr>Subsetting data II: dplyr</vt:lpstr>
      <vt:lpstr>Exercise 4</vt:lpstr>
      <vt:lpstr>Operators and control structures</vt:lpstr>
      <vt:lpstr>if() and else() </vt:lpstr>
      <vt:lpstr>if() and else() </vt:lpstr>
      <vt:lpstr>for() loop</vt:lpstr>
      <vt:lpstr>for() loop</vt:lpstr>
      <vt:lpstr>for() loop</vt:lpstr>
      <vt:lpstr>Exercise 5</vt:lpstr>
      <vt:lpstr>Error handling</vt:lpstr>
      <vt:lpstr>Error handling</vt:lpstr>
      <vt:lpstr>Error handling</vt:lpstr>
      <vt:lpstr>Error handling</vt:lpstr>
      <vt:lpstr>Error handling</vt:lpstr>
      <vt:lpstr>Error handling</vt:lpstr>
      <vt:lpstr>Exercise 6</vt:lpstr>
      <vt:lpstr>Extension: regular expressions</vt:lpstr>
      <vt:lpstr>Extension: regular expressions</vt:lpstr>
      <vt:lpstr>Free practice</vt:lpstr>
      <vt:lpstr>PowerPoint Presentation</vt:lpstr>
      <vt:lpstr>Statistical choices: Contents</vt:lpstr>
      <vt:lpstr>Normality tests</vt:lpstr>
      <vt:lpstr>Tests for differing means </vt:lpstr>
      <vt:lpstr>Tests for differing means </vt:lpstr>
      <vt:lpstr>Data visualisation</vt:lpstr>
    </vt:vector>
  </TitlesOfParts>
  <Company>DAY 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Mac 1</dc:creator>
  <cp:lastModifiedBy>Simon Lam</cp:lastModifiedBy>
  <cp:revision>123</cp:revision>
  <dcterms:created xsi:type="dcterms:W3CDTF">2015-05-18T09:02:19Z</dcterms:created>
  <dcterms:modified xsi:type="dcterms:W3CDTF">2021-11-01T13:11:34Z</dcterms:modified>
</cp:coreProperties>
</file>